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4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4"/>
  </p:notesMasterIdLst>
  <p:sldIdLst>
    <p:sldId id="256" r:id="rId2"/>
    <p:sldId id="286" r:id="rId3"/>
    <p:sldId id="287" r:id="rId4"/>
    <p:sldId id="258" r:id="rId5"/>
    <p:sldId id="259" r:id="rId6"/>
    <p:sldId id="272" r:id="rId7"/>
    <p:sldId id="279" r:id="rId8"/>
    <p:sldId id="273" r:id="rId9"/>
    <p:sldId id="261" r:id="rId10"/>
    <p:sldId id="289" r:id="rId11"/>
    <p:sldId id="260" r:id="rId12"/>
    <p:sldId id="283" r:id="rId13"/>
    <p:sldId id="262" r:id="rId14"/>
    <p:sldId id="293" r:id="rId15"/>
    <p:sldId id="294" r:id="rId16"/>
    <p:sldId id="280" r:id="rId17"/>
    <p:sldId id="292" r:id="rId18"/>
    <p:sldId id="295" r:id="rId19"/>
    <p:sldId id="274" r:id="rId20"/>
    <p:sldId id="312" r:id="rId21"/>
    <p:sldId id="296" r:id="rId22"/>
    <p:sldId id="311" r:id="rId23"/>
    <p:sldId id="310" r:id="rId24"/>
    <p:sldId id="298" r:id="rId25"/>
    <p:sldId id="299" r:id="rId26"/>
    <p:sldId id="300" r:id="rId27"/>
    <p:sldId id="307" r:id="rId28"/>
    <p:sldId id="302" r:id="rId29"/>
    <p:sldId id="301" r:id="rId30"/>
    <p:sldId id="306" r:id="rId31"/>
    <p:sldId id="285" r:id="rId32"/>
    <p:sldId id="278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C3C3B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C3C3B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C3C3B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C3C3B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C3C3B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C3C3B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C3C3B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C3C3B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1219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3C3C3B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183"/>
    <a:srgbClr val="1C5A7D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C3C3B"/>
        </a:fontRef>
        <a:srgbClr val="3C3C3B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CADEF3"/>
          </a:solidFill>
        </a:fill>
      </a:tcStyle>
    </a:wholeTbl>
    <a:band2H>
      <a:tcTxStyle/>
      <a:tcStyle>
        <a:tcBdr/>
        <a:fill>
          <a:solidFill>
            <a:srgbClr val="E6EFF9"/>
          </a:solidFill>
        </a:fill>
      </a:tcStyle>
    </a:band2H>
    <a:firstCol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1016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1016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C3C3B"/>
        </a:fontRef>
        <a:srgbClr val="3C3C3B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EAF0CA"/>
          </a:solidFill>
        </a:fill>
      </a:tcStyle>
    </a:wholeTbl>
    <a:band2H>
      <a:tcTxStyle/>
      <a:tcStyle>
        <a:tcBdr/>
        <a:fill>
          <a:solidFill>
            <a:srgbClr val="F5F7E6"/>
          </a:solidFill>
        </a:fill>
      </a:tcStyle>
    </a:band2H>
    <a:firstCol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1016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1016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C3C3B"/>
        </a:fontRef>
        <a:srgbClr val="3C3C3B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D3D4D4"/>
          </a:solidFill>
        </a:fill>
      </a:tcStyle>
    </a:wholeTbl>
    <a:band2H>
      <a:tcTxStyle/>
      <a:tcStyle>
        <a:tcBdr/>
        <a:fill>
          <a:solidFill>
            <a:srgbClr val="EAEAEB"/>
          </a:solidFill>
        </a:fill>
      </a:tcStyle>
    </a:band2H>
    <a:firstCol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1016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1016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C3C3B"/>
        </a:fontRef>
        <a:srgbClr val="3C3C3B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C3C3B"/>
        </a:fontRef>
        <a:srgbClr val="3C3C3B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3C3C3B"/>
              </a:solidFill>
              <a:prstDash val="solid"/>
              <a:round/>
            </a:ln>
          </a:top>
          <a:bottom>
            <a:ln w="63500" cap="flat">
              <a:solidFill>
                <a:srgbClr val="3C3C3B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2F2F2"/>
          </a:solidFill>
        </a:fill>
      </a:tcStyle>
    </a:lastRow>
    <a:firstRow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3C3C3B"/>
              </a:solidFill>
              <a:prstDash val="solid"/>
              <a:round/>
            </a:ln>
          </a:top>
          <a:bottom>
            <a:ln w="63500" cap="flat">
              <a:solidFill>
                <a:srgbClr val="3C3C3B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C3C3B"/>
        </a:fontRef>
        <a:srgbClr val="3C3C3B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3C3C3B"/>
          </a:solidFill>
        </a:fill>
      </a:tcStyle>
    </a:firstCol>
    <a:lastRow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101600" cap="flat">
              <a:solidFill>
                <a:srgbClr val="F2F2F2"/>
              </a:solidFill>
              <a:prstDash val="solid"/>
              <a:round/>
            </a:ln>
          </a:top>
          <a:bottom>
            <a:ln w="254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3C3C3B"/>
          </a:solidFill>
        </a:fill>
      </a:tcStyle>
    </a:lastRow>
    <a:firstRow>
      <a:tcTxStyle b="on" i="off">
        <a:fontRef idx="minor">
          <a:srgbClr val="F2F2F2"/>
        </a:fontRef>
        <a:srgbClr val="F2F2F2"/>
      </a:tcTxStyle>
      <a:tcStyle>
        <a:tcBdr>
          <a:left>
            <a:ln w="25400" cap="flat">
              <a:solidFill>
                <a:srgbClr val="F2F2F2"/>
              </a:solidFill>
              <a:prstDash val="solid"/>
              <a:round/>
            </a:ln>
          </a:left>
          <a:right>
            <a:ln w="25400" cap="flat">
              <a:solidFill>
                <a:srgbClr val="F2F2F2"/>
              </a:solidFill>
              <a:prstDash val="solid"/>
              <a:round/>
            </a:ln>
          </a:right>
          <a:top>
            <a:ln w="25400" cap="flat">
              <a:solidFill>
                <a:srgbClr val="F2F2F2"/>
              </a:solidFill>
              <a:prstDash val="solid"/>
              <a:round/>
            </a:ln>
          </a:top>
          <a:bottom>
            <a:ln w="101600" cap="flat">
              <a:solidFill>
                <a:srgbClr val="F2F2F2"/>
              </a:solidFill>
              <a:prstDash val="solid"/>
              <a:round/>
            </a:ln>
          </a:bottom>
          <a:insideH>
            <a:ln w="25400" cap="flat">
              <a:solidFill>
                <a:srgbClr val="F2F2F2"/>
              </a:solidFill>
              <a:prstDash val="solid"/>
              <a:round/>
            </a:ln>
          </a:insideH>
          <a:insideV>
            <a:ln w="254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3C3C3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C3C3B"/>
        </a:fontRef>
        <a:srgbClr val="3C3C3B"/>
      </a:tcTxStyle>
      <a:tcStyle>
        <a:tcBdr>
          <a:left>
            <a:ln w="25400" cap="flat">
              <a:solidFill>
                <a:srgbClr val="3C3C3B"/>
              </a:solidFill>
              <a:prstDash val="solid"/>
              <a:round/>
            </a:ln>
          </a:left>
          <a:right>
            <a:ln w="25400" cap="flat">
              <a:solidFill>
                <a:srgbClr val="3C3C3B"/>
              </a:solidFill>
              <a:prstDash val="solid"/>
              <a:round/>
            </a:ln>
          </a:right>
          <a:top>
            <a:ln w="25400" cap="flat">
              <a:solidFill>
                <a:srgbClr val="3C3C3B"/>
              </a:solidFill>
              <a:prstDash val="solid"/>
              <a:round/>
            </a:ln>
          </a:top>
          <a:bottom>
            <a:ln w="25400" cap="flat">
              <a:solidFill>
                <a:srgbClr val="3C3C3B"/>
              </a:solidFill>
              <a:prstDash val="solid"/>
              <a:round/>
            </a:ln>
          </a:bottom>
          <a:insideH>
            <a:ln w="25400" cap="flat">
              <a:solidFill>
                <a:srgbClr val="3C3C3B"/>
              </a:solidFill>
              <a:prstDash val="solid"/>
              <a:round/>
            </a:ln>
          </a:insideH>
          <a:insideV>
            <a:ln w="25400" cap="flat">
              <a:solidFill>
                <a:srgbClr val="3C3C3B"/>
              </a:solidFill>
              <a:prstDash val="solid"/>
              <a:round/>
            </a:ln>
          </a:insideV>
        </a:tcBdr>
        <a:fill>
          <a:solidFill>
            <a:srgbClr val="3C3C3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C3C3B"/>
        </a:fontRef>
        <a:srgbClr val="3C3C3B"/>
      </a:tcTxStyle>
      <a:tcStyle>
        <a:tcBdr>
          <a:left>
            <a:ln w="25400" cap="flat">
              <a:solidFill>
                <a:srgbClr val="3C3C3B"/>
              </a:solidFill>
              <a:prstDash val="solid"/>
              <a:round/>
            </a:ln>
          </a:left>
          <a:right>
            <a:ln w="25400" cap="flat">
              <a:solidFill>
                <a:srgbClr val="3C3C3B"/>
              </a:solidFill>
              <a:prstDash val="solid"/>
              <a:round/>
            </a:ln>
          </a:right>
          <a:top>
            <a:ln w="25400" cap="flat">
              <a:solidFill>
                <a:srgbClr val="3C3C3B"/>
              </a:solidFill>
              <a:prstDash val="solid"/>
              <a:round/>
            </a:ln>
          </a:top>
          <a:bottom>
            <a:ln w="25400" cap="flat">
              <a:solidFill>
                <a:srgbClr val="3C3C3B"/>
              </a:solidFill>
              <a:prstDash val="solid"/>
              <a:round/>
            </a:ln>
          </a:bottom>
          <a:insideH>
            <a:ln w="25400" cap="flat">
              <a:solidFill>
                <a:srgbClr val="3C3C3B"/>
              </a:solidFill>
              <a:prstDash val="solid"/>
              <a:round/>
            </a:ln>
          </a:insideH>
          <a:insideV>
            <a:ln w="25400" cap="flat">
              <a:solidFill>
                <a:srgbClr val="3C3C3B"/>
              </a:solidFill>
              <a:prstDash val="solid"/>
              <a:round/>
            </a:ln>
          </a:insideV>
        </a:tcBdr>
        <a:fill>
          <a:solidFill>
            <a:srgbClr val="3C3C3B">
              <a:alpha val="20000"/>
            </a:srgbClr>
          </a:solidFill>
        </a:fill>
      </a:tcStyle>
    </a:firstCol>
    <a:lastRow>
      <a:tcTxStyle b="on" i="off">
        <a:fontRef idx="minor">
          <a:srgbClr val="3C3C3B"/>
        </a:fontRef>
        <a:srgbClr val="3C3C3B"/>
      </a:tcTxStyle>
      <a:tcStyle>
        <a:tcBdr>
          <a:left>
            <a:ln w="25400" cap="flat">
              <a:solidFill>
                <a:srgbClr val="3C3C3B"/>
              </a:solidFill>
              <a:prstDash val="solid"/>
              <a:round/>
            </a:ln>
          </a:left>
          <a:right>
            <a:ln w="25400" cap="flat">
              <a:solidFill>
                <a:srgbClr val="3C3C3B"/>
              </a:solidFill>
              <a:prstDash val="solid"/>
              <a:round/>
            </a:ln>
          </a:right>
          <a:top>
            <a:ln w="127000" cap="flat">
              <a:solidFill>
                <a:srgbClr val="3C3C3B"/>
              </a:solidFill>
              <a:prstDash val="solid"/>
              <a:round/>
            </a:ln>
          </a:top>
          <a:bottom>
            <a:ln w="25400" cap="flat">
              <a:solidFill>
                <a:srgbClr val="3C3C3B"/>
              </a:solidFill>
              <a:prstDash val="solid"/>
              <a:round/>
            </a:ln>
          </a:bottom>
          <a:insideH>
            <a:ln w="25400" cap="flat">
              <a:solidFill>
                <a:srgbClr val="3C3C3B"/>
              </a:solidFill>
              <a:prstDash val="solid"/>
              <a:round/>
            </a:ln>
          </a:insideH>
          <a:insideV>
            <a:ln w="25400" cap="flat">
              <a:solidFill>
                <a:srgbClr val="3C3C3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C3C3B"/>
        </a:fontRef>
        <a:srgbClr val="3C3C3B"/>
      </a:tcTxStyle>
      <a:tcStyle>
        <a:tcBdr>
          <a:left>
            <a:ln w="25400" cap="flat">
              <a:solidFill>
                <a:srgbClr val="3C3C3B"/>
              </a:solidFill>
              <a:prstDash val="solid"/>
              <a:round/>
            </a:ln>
          </a:left>
          <a:right>
            <a:ln w="25400" cap="flat">
              <a:solidFill>
                <a:srgbClr val="3C3C3B"/>
              </a:solidFill>
              <a:prstDash val="solid"/>
              <a:round/>
            </a:ln>
          </a:right>
          <a:top>
            <a:ln w="25400" cap="flat">
              <a:solidFill>
                <a:srgbClr val="3C3C3B"/>
              </a:solidFill>
              <a:prstDash val="solid"/>
              <a:round/>
            </a:ln>
          </a:top>
          <a:bottom>
            <a:ln w="63500" cap="flat">
              <a:solidFill>
                <a:srgbClr val="3C3C3B"/>
              </a:solidFill>
              <a:prstDash val="solid"/>
              <a:round/>
            </a:ln>
          </a:bottom>
          <a:insideH>
            <a:ln w="25400" cap="flat">
              <a:solidFill>
                <a:srgbClr val="3C3C3B"/>
              </a:solidFill>
              <a:prstDash val="solid"/>
              <a:round/>
            </a:ln>
          </a:insideH>
          <a:insideV>
            <a:ln w="25400" cap="flat">
              <a:solidFill>
                <a:srgbClr val="3C3C3B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357" autoAdjust="0"/>
  </p:normalViewPr>
  <p:slideViewPr>
    <p:cSldViewPr snapToGrid="0" snapToObjects="1">
      <p:cViewPr varScale="1">
        <p:scale>
          <a:sx n="56" d="100"/>
          <a:sy n="56" d="100"/>
        </p:scale>
        <p:origin x="288" y="7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fs\Users\riina.kai\My%20Documents\ASTV\Investorsuhted\2017\alus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fs\Users\riina.kai\My%20Documents\ASTV\Investorsuhted\2017\alus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tserver2.sise\ASTV\Users\riina.kai\My%20Documents\ASTV\Investorsuhted\2015\Roadshow\alu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tserver2.sise\ASTV\Users\riina.kai\My%20Documents\ASTV\Investorsuhted\2015\Roadshow\alu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tserver2.sise\ASTV\Users\riina.kai\My%20Documents\ASTV\Investorsuhted\2015\Roadshow\alu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fs\Users\riina.kai\My%20Documents\ASTV\Investorsuhted\2017\alu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B7-4486-87C4-F7C6D6D3804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A8B-4B83-AF16-2CD0C29B9A0F}"/>
              </c:ext>
            </c:extLst>
          </c:dPt>
          <c:cat>
            <c:strRef>
              <c:f>Sheet1!$A$2:$A$3</c:f>
              <c:strCache>
                <c:ptCount val="1"/>
                <c:pt idx="0">
                  <c:v>1st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8B-4B83-AF16-2CD0C29B9A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Sheet1!$A$9</c:f>
              <c:strCache>
                <c:ptCount val="1"/>
                <c:pt idx="0">
                  <c:v>Operating profit margin</c:v>
                </c:pt>
              </c:strCache>
            </c:strRef>
          </c:tx>
          <c:spPr>
            <a:ln w="50800" cap="rnd">
              <a:solidFill>
                <a:srgbClr val="009CD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9CD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4.5197734751221469E-3"/>
                  <c:y val="-8.1961205336790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B17-4818-8A83-D2D8F45938B9}"/>
                </c:ext>
              </c:extLst>
            </c:dLbl>
            <c:dLbl>
              <c:idx val="1"/>
              <c:layout>
                <c:manualLayout>
                  <c:x val="0"/>
                  <c:y val="-0.102451506670987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17-4818-8A83-D2D8F45938B9}"/>
                </c:ext>
              </c:extLst>
            </c:dLbl>
            <c:dLbl>
              <c:idx val="2"/>
              <c:layout>
                <c:manualLayout>
                  <c:x val="6.0263646334961403E-3"/>
                  <c:y val="-9.6597134861216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B17-4818-8A83-D2D8F45938B9}"/>
                </c:ext>
              </c:extLst>
            </c:dLbl>
            <c:dLbl>
              <c:idx val="3"/>
              <c:layout>
                <c:manualLayout>
                  <c:x val="4.5197734751220358E-3"/>
                  <c:y val="-8.781557714656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17-4818-8A83-D2D8F45938B9}"/>
                </c:ext>
              </c:extLst>
            </c:dLbl>
            <c:dLbl>
              <c:idx val="4"/>
              <c:layout>
                <c:manualLayout>
                  <c:x val="-6.0263646334961958E-3"/>
                  <c:y val="-9.9524320766102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B17-4818-8A83-D2D8F45938B9}"/>
                </c:ext>
              </c:extLst>
            </c:dLbl>
            <c:dLbl>
              <c:idx val="5"/>
              <c:layout>
                <c:manualLayout>
                  <c:x val="-3.0131823167480979E-3"/>
                  <c:y val="-9.9524320766102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17-4818-8A83-D2D8F45938B9}"/>
                </c:ext>
              </c:extLst>
            </c:dLbl>
            <c:dLbl>
              <c:idx val="6"/>
              <c:layout>
                <c:manualLayout>
                  <c:x val="-1.506591158374049E-3"/>
                  <c:y val="-9.074276305144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B17-4818-8A83-D2D8F45938B9}"/>
                </c:ext>
              </c:extLst>
            </c:dLbl>
            <c:dLbl>
              <c:idx val="7"/>
              <c:layout>
                <c:manualLayout>
                  <c:x val="1.6648092722836589E-2"/>
                  <c:y val="-2.4138599162964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E7-4D48-BAC0-6D6FA82A6312}"/>
                </c:ext>
              </c:extLst>
            </c:dLbl>
            <c:dLbl>
              <c:idx val="8"/>
              <c:layout>
                <c:manualLayout>
                  <c:x val="0"/>
                  <c:y val="-5.6796703912856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E7-4D48-BAC0-6D6FA82A6312}"/>
                </c:ext>
              </c:extLst>
            </c:dLbl>
            <c:spPr>
              <a:solidFill>
                <a:srgbClr val="009CDF"/>
              </a:solidFill>
              <a:ln>
                <a:solidFill>
                  <a:srgbClr val="009CDF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3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Sheet1!$B$2:$K$2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Sheet1!$B$9:$K$9</c:f>
              <c:numCache>
                <c:formatCode>0.0%</c:formatCode>
                <c:ptCount val="10"/>
                <c:pt idx="0">
                  <c:v>0.59716599190283404</c:v>
                </c:pt>
                <c:pt idx="1">
                  <c:v>0.55331991951710258</c:v>
                </c:pt>
                <c:pt idx="2">
                  <c:v>0.56445312499999989</c:v>
                </c:pt>
                <c:pt idx="3">
                  <c:v>0.54442344045368618</c:v>
                </c:pt>
                <c:pt idx="4">
                  <c:v>0.46629001883239174</c:v>
                </c:pt>
                <c:pt idx="5">
                  <c:v>0.4667293233082706</c:v>
                </c:pt>
                <c:pt idx="6">
                  <c:v>0.45760286225402502</c:v>
                </c:pt>
                <c:pt idx="7">
                  <c:v>0.41759918616480163</c:v>
                </c:pt>
                <c:pt idx="8">
                  <c:v>0.18171180207288531</c:v>
                </c:pt>
                <c:pt idx="9">
                  <c:v>0.42911755336094298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B17-4818-8A83-D2D8F45938B9}"/>
            </c:ext>
          </c:extLst>
        </c:ser>
        <c:ser>
          <c:idx val="1"/>
          <c:order val="1"/>
          <c:tx>
            <c:strRef>
              <c:f>Sheet1!$A$10</c:f>
              <c:strCache>
                <c:ptCount val="1"/>
                <c:pt idx="0">
                  <c:v>Net profit margin</c:v>
                </c:pt>
              </c:strCache>
            </c:strRef>
          </c:tx>
          <c:spPr>
            <a:ln w="50800" cap="rnd">
              <a:solidFill>
                <a:srgbClr val="1C5A7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1C5A7D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9585685058862663E-2"/>
                  <c:y val="0.125868993910070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B17-4818-8A83-D2D8F45938B9}"/>
                </c:ext>
              </c:extLst>
            </c:dLbl>
            <c:dLbl>
              <c:idx val="1"/>
              <c:layout>
                <c:manualLayout>
                  <c:x val="2.1092276217236684E-2"/>
                  <c:y val="0.122941808005185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17-4818-8A83-D2D8F45938B9}"/>
                </c:ext>
              </c:extLst>
            </c:dLbl>
            <c:dLbl>
              <c:idx val="2"/>
              <c:layout>
                <c:manualLayout>
                  <c:x val="1.3559320425366384E-2"/>
                  <c:y val="0.134650551624726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B17-4818-8A83-D2D8F45938B9}"/>
                </c:ext>
              </c:extLst>
            </c:dLbl>
            <c:dLbl>
              <c:idx val="3"/>
              <c:layout>
                <c:manualLayout>
                  <c:x val="7.5329557918702439E-3"/>
                  <c:y val="0.140504923434497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17-4818-8A83-D2D8F45938B9}"/>
                </c:ext>
              </c:extLst>
            </c:dLbl>
            <c:dLbl>
              <c:idx val="4"/>
              <c:layout>
                <c:manualLayout>
                  <c:x val="3.0131823167479873E-3"/>
                  <c:y val="0.143432109339382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B17-4818-8A83-D2D8F45938B9}"/>
                </c:ext>
              </c:extLst>
            </c:dLbl>
            <c:dLbl>
              <c:idx val="5"/>
              <c:layout>
                <c:manualLayout>
                  <c:x val="9.0395469502442937E-3"/>
                  <c:y val="0.120014622100299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B17-4818-8A83-D2D8F45938B9}"/>
                </c:ext>
              </c:extLst>
            </c:dLbl>
            <c:dLbl>
              <c:idx val="6"/>
              <c:layout>
                <c:manualLayout>
                  <c:x val="-1.1048207531573506E-16"/>
                  <c:y val="0.122941808005185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B17-4818-8A83-D2D8F45938B9}"/>
                </c:ext>
              </c:extLst>
            </c:dLbl>
            <c:dLbl>
              <c:idx val="7"/>
              <c:layout>
                <c:manualLayout>
                  <c:x val="-2.6513629151184201E-2"/>
                  <c:y val="0.127792583803927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E7-4D48-BAC0-6D6FA82A6312}"/>
                </c:ext>
              </c:extLst>
            </c:dLbl>
            <c:dLbl>
              <c:idx val="8"/>
              <c:layout>
                <c:manualLayout>
                  <c:x val="-1.4798304642521413E-2"/>
                  <c:y val="8.8034891064928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E7-4D48-BAC0-6D6FA82A6312}"/>
                </c:ext>
              </c:extLst>
            </c:dLbl>
            <c:spPr>
              <a:solidFill>
                <a:srgbClr val="1C5A7D"/>
              </a:solidFill>
              <a:ln>
                <a:solidFill>
                  <a:srgbClr val="1C5A7D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3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Sheet1!$B$2:$K$2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Sheet1!$B$10:$K$10</c:f>
              <c:numCache>
                <c:formatCode>0.0%</c:formatCode>
                <c:ptCount val="10"/>
                <c:pt idx="0">
                  <c:v>0.43927125506072873</c:v>
                </c:pt>
                <c:pt idx="1">
                  <c:v>0.32997987927565386</c:v>
                </c:pt>
                <c:pt idx="2">
                  <c:v>0.419921875</c:v>
                </c:pt>
                <c:pt idx="3">
                  <c:v>0.42722117202268434</c:v>
                </c:pt>
                <c:pt idx="4">
                  <c:v>0.37476459510357812</c:v>
                </c:pt>
                <c:pt idx="5">
                  <c:v>0.3364661654135338</c:v>
                </c:pt>
                <c:pt idx="6">
                  <c:v>0.35527728085867621</c:v>
                </c:pt>
                <c:pt idx="7">
                  <c:v>0.31180061037639878</c:v>
                </c:pt>
                <c:pt idx="8">
                  <c:v>0.12069541959210965</c:v>
                </c:pt>
                <c:pt idx="9">
                  <c:v>0.38467664861420831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7B17-4818-8A83-D2D8F4593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6494728"/>
        <c:axId val="426498648"/>
      </c:lineChart>
      <c:catAx>
        <c:axId val="426494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26498648"/>
        <c:crosses val="autoZero"/>
        <c:auto val="1"/>
        <c:lblAlgn val="ctr"/>
        <c:lblOffset val="100"/>
        <c:noMultiLvlLbl val="0"/>
      </c:catAx>
      <c:valAx>
        <c:axId val="426498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5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26494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Sheet3!$A$42</c:f>
              <c:strCache>
                <c:ptCount val="1"/>
                <c:pt idx="0">
                  <c:v>Operating cash flow</c:v>
                </c:pt>
              </c:strCache>
            </c:strRef>
          </c:tx>
          <c:spPr>
            <a:solidFill>
              <a:srgbClr val="009CD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86961270076964E-3"/>
                  <c:y val="0.202798651016100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E8-4EC5-BFE1-45C6B8385D68}"/>
                </c:ext>
              </c:extLst>
            </c:dLbl>
            <c:dLbl>
              <c:idx val="1"/>
              <c:layout>
                <c:manualLayout>
                  <c:x val="5.8696127007696404E-4"/>
                  <c:y val="0.2216150206980066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E8-4EC5-BFE1-45C6B8385D68}"/>
                </c:ext>
              </c:extLst>
            </c:dLbl>
            <c:dLbl>
              <c:idx val="2"/>
              <c:layout>
                <c:manualLayout>
                  <c:x val="-1.7608838102308921E-3"/>
                  <c:y val="0.2697012987739891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E8-4EC5-BFE1-45C6B8385D68}"/>
                </c:ext>
              </c:extLst>
            </c:dLbl>
            <c:dLbl>
              <c:idx val="3"/>
              <c:layout>
                <c:manualLayout>
                  <c:x val="0"/>
                  <c:y val="0.2592477600618190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EE8-4EC5-BFE1-45C6B8385D68}"/>
                </c:ext>
              </c:extLst>
            </c:dLbl>
            <c:dLbl>
              <c:idx val="4"/>
              <c:layout>
                <c:manualLayout>
                  <c:x val="1.173922540153842E-3"/>
                  <c:y val="0.278064129743725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EE8-4EC5-BFE1-45C6B8385D68}"/>
                </c:ext>
              </c:extLst>
            </c:dLbl>
            <c:dLbl>
              <c:idx val="5"/>
              <c:layout>
                <c:manualLayout>
                  <c:x val="1.7608838102308921E-3"/>
                  <c:y val="0.3115154536226697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EE8-4EC5-BFE1-45C6B8385D68}"/>
                </c:ext>
              </c:extLst>
            </c:dLbl>
            <c:dLbl>
              <c:idx val="6"/>
              <c:layout>
                <c:manualLayout>
                  <c:x val="0"/>
                  <c:y val="0.2968804994256316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EE8-4EC5-BFE1-45C6B8385D68}"/>
                </c:ext>
              </c:extLst>
            </c:dLbl>
            <c:dLbl>
              <c:idx val="7"/>
              <c:layout>
                <c:manualLayout>
                  <c:x val="5.8696127007696404E-4"/>
                  <c:y val="0.3156968691075377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EE8-4EC5-BFE1-45C6B8385D68}"/>
                </c:ext>
              </c:extLst>
            </c:dLbl>
            <c:dLbl>
              <c:idx val="8"/>
              <c:layout>
                <c:manualLayout>
                  <c:x val="5.8696127007696404E-4"/>
                  <c:y val="0.335105537762240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75-4DA5-B483-FC39612D7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Sheet3!$C$41:$K$41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Sheet3!$C$42:$K$42</c:f>
              <c:numCache>
                <c:formatCode>#,##0.0</c:formatCode>
                <c:ptCount val="9"/>
                <c:pt idx="0">
                  <c:v>27</c:v>
                </c:pt>
                <c:pt idx="1">
                  <c:v>30.2</c:v>
                </c:pt>
                <c:pt idx="2">
                  <c:v>28.4</c:v>
                </c:pt>
                <c:pt idx="3">
                  <c:v>29.8</c:v>
                </c:pt>
                <c:pt idx="4">
                  <c:v>31.4</c:v>
                </c:pt>
                <c:pt idx="5">
                  <c:v>31.1</c:v>
                </c:pt>
                <c:pt idx="6">
                  <c:v>31.87</c:v>
                </c:pt>
                <c:pt idx="7">
                  <c:v>33.244999999999997</c:v>
                </c:pt>
                <c:pt idx="8">
                  <c:v>34.29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E8-4EC5-BFE1-45C6B8385D68}"/>
            </c:ext>
          </c:extLst>
        </c:ser>
        <c:ser>
          <c:idx val="1"/>
          <c:order val="1"/>
          <c:tx>
            <c:strRef>
              <c:f>Sheet3!$A$43</c:f>
              <c:strCache>
                <c:ptCount val="1"/>
                <c:pt idx="0">
                  <c:v>Operating profit</c:v>
                </c:pt>
              </c:strCache>
            </c:strRef>
          </c:tx>
          <c:spPr>
            <a:solidFill>
              <a:srgbClr val="1C5A7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7608838102308921E-3"/>
                  <c:y val="0.2801548374861593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E8-4EC5-BFE1-45C6B8385D68}"/>
                </c:ext>
              </c:extLst>
            </c:dLbl>
            <c:dLbl>
              <c:idx val="1"/>
              <c:layout>
                <c:manualLayout>
                  <c:x val="1.760883810230849E-3"/>
                  <c:y val="0.2216150206980066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E8-4EC5-BFE1-45C6B8385D68}"/>
                </c:ext>
              </c:extLst>
            </c:dLbl>
            <c:dLbl>
              <c:idx val="2"/>
              <c:layout>
                <c:manualLayout>
                  <c:x val="0"/>
                  <c:y val="0.25506634457695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E8-4EC5-BFE1-45C6B8385D68}"/>
                </c:ext>
              </c:extLst>
            </c:dLbl>
            <c:dLbl>
              <c:idx val="3"/>
              <c:layout>
                <c:manualLayout>
                  <c:x val="-1.7608838102308921E-3"/>
                  <c:y val="0.2655198832891211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EE8-4EC5-BFE1-45C6B8385D68}"/>
                </c:ext>
              </c:extLst>
            </c:dLbl>
            <c:dLbl>
              <c:idx val="4"/>
              <c:layout>
                <c:manualLayout>
                  <c:x val="-5.8696127007696404E-4"/>
                  <c:y val="0.1693473271371560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EE8-4EC5-BFE1-45C6B8385D68}"/>
                </c:ext>
              </c:extLst>
            </c:dLbl>
            <c:dLbl>
              <c:idx val="5"/>
              <c:layout>
                <c:manualLayout>
                  <c:x val="5.8696127007696404E-4"/>
                  <c:y val="0.179800865849326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EE8-4EC5-BFE1-45C6B8385D68}"/>
                </c:ext>
              </c:extLst>
            </c:dLbl>
            <c:dLbl>
              <c:idx val="6"/>
              <c:layout>
                <c:manualLayout>
                  <c:x val="-4.1087288905389202E-3"/>
                  <c:y val="0.188163696819062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EE8-4EC5-BFE1-45C6B8385D68}"/>
                </c:ext>
              </c:extLst>
            </c:dLbl>
            <c:dLbl>
              <c:idx val="7"/>
              <c:layout>
                <c:manualLayout>
                  <c:x val="-5.8696127007696404E-4"/>
                  <c:y val="0.175619450364458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EE8-4EC5-BFE1-45C6B8385D68}"/>
                </c:ext>
              </c:extLst>
            </c:dLbl>
            <c:dLbl>
              <c:idx val="8"/>
              <c:layout>
                <c:manualLayout>
                  <c:x val="5.2826514306926762E-3"/>
                  <c:y val="0.185141181084110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75-4DA5-B483-FC39612D7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Sheet3!$C$41:$K$41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Sheet3!$C$43:$K$43</c:f>
              <c:numCache>
                <c:formatCode>#,##0.0</c:formatCode>
                <c:ptCount val="9"/>
                <c:pt idx="0">
                  <c:v>27.4</c:v>
                </c:pt>
                <c:pt idx="1">
                  <c:v>28.9</c:v>
                </c:pt>
                <c:pt idx="2">
                  <c:v>28.8</c:v>
                </c:pt>
                <c:pt idx="3">
                  <c:v>24.8</c:v>
                </c:pt>
                <c:pt idx="4">
                  <c:v>24.8</c:v>
                </c:pt>
                <c:pt idx="5">
                  <c:v>25.6</c:v>
                </c:pt>
                <c:pt idx="6">
                  <c:v>24.63</c:v>
                </c:pt>
                <c:pt idx="7">
                  <c:v>10.865</c:v>
                </c:pt>
                <c:pt idx="8">
                  <c:v>26.94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E8-4EC5-BFE1-45C6B8385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7"/>
        <c:axId val="426493944"/>
        <c:axId val="426497864"/>
      </c:barChart>
      <c:catAx>
        <c:axId val="426493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26497864"/>
        <c:crosses val="autoZero"/>
        <c:auto val="1"/>
        <c:lblAlgn val="ctr"/>
        <c:lblOffset val="100"/>
        <c:noMultiLvlLbl val="0"/>
      </c:catAx>
      <c:valAx>
        <c:axId val="426497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26493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500" b="0"/>
      </a:pPr>
      <a:endParaRPr lang="et-EE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Sheet3!$A$35</c:f>
              <c:strCache>
                <c:ptCount val="1"/>
                <c:pt idx="0">
                  <c:v>Investments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976764350650058E-3"/>
                  <c:y val="-2.0650549211112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3A-4E28-A497-54556F6F46A8}"/>
                </c:ext>
              </c:extLst>
            </c:dLbl>
            <c:dLbl>
              <c:idx val="1"/>
              <c:layout>
                <c:manualLayout>
                  <c:x val="-1.0976764350650058E-3"/>
                  <c:y val="-3.4417582018520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3A-4E28-A497-54556F6F46A8}"/>
                </c:ext>
              </c:extLst>
            </c:dLbl>
            <c:dLbl>
              <c:idx val="2"/>
              <c:layout>
                <c:manualLayout>
                  <c:x val="3.2930293051950175E-3"/>
                  <c:y val="-2.0650549211112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3A-4E28-A497-54556F6F46A8}"/>
                </c:ext>
              </c:extLst>
            </c:dLbl>
            <c:dLbl>
              <c:idx val="3"/>
              <c:layout>
                <c:manualLayout>
                  <c:x val="-1.0976764350650863E-3"/>
                  <c:y val="-2.5813186513890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3A-4E28-A497-54556F6F46A8}"/>
                </c:ext>
              </c:extLst>
            </c:dLbl>
            <c:dLbl>
              <c:idx val="4"/>
              <c:layout>
                <c:manualLayout>
                  <c:x val="-1.6099068403141437E-16"/>
                  <c:y val="-1.0325274605556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3A-4E28-A497-54556F6F46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Sheet3!$B$34:$K$34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Sheet3!$B$35:$K$35</c:f>
              <c:numCache>
                <c:formatCode>#,##0.0</c:formatCode>
                <c:ptCount val="10"/>
                <c:pt idx="0">
                  <c:v>6.869300359183466</c:v>
                </c:pt>
                <c:pt idx="1">
                  <c:v>6.6771222502013217</c:v>
                </c:pt>
                <c:pt idx="2">
                  <c:v>8.1327406999999976</c:v>
                </c:pt>
                <c:pt idx="3">
                  <c:v>8.0471889999999995</c:v>
                </c:pt>
                <c:pt idx="4">
                  <c:v>8.6999999999999993</c:v>
                </c:pt>
                <c:pt idx="5">
                  <c:v>8.5860000000000003</c:v>
                </c:pt>
                <c:pt idx="6">
                  <c:v>8.8460000000000001</c:v>
                </c:pt>
                <c:pt idx="7" formatCode="General">
                  <c:v>12.8</c:v>
                </c:pt>
                <c:pt idx="8" formatCode="General">
                  <c:v>9.4700000000000006</c:v>
                </c:pt>
                <c:pt idx="9">
                  <c:v>10.397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D3A-4E28-A497-54556F6F4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354762800"/>
        <c:axId val="354762016"/>
      </c:barChart>
      <c:lineChart>
        <c:grouping val="standard"/>
        <c:varyColors val="0"/>
        <c:ser>
          <c:idx val="1"/>
          <c:order val="1"/>
          <c:tx>
            <c:strRef>
              <c:f>Sheet3!$A$36</c:f>
              <c:strCache>
                <c:ptCount val="1"/>
                <c:pt idx="0">
                  <c:v>Depreciation</c:v>
                </c:pt>
              </c:strCache>
            </c:strRef>
          </c:tx>
          <c:spPr>
            <a:ln w="66675" cap="rnd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chemeClr val="accent3"/>
              </a:solidFill>
              <a:ln w="9525">
                <a:solidFill>
                  <a:schemeClr val="tx2">
                    <a:lumMod val="50000"/>
                  </a:schemeClr>
                </a:solidFill>
              </a:ln>
              <a:effectLst/>
            </c:spPr>
          </c:marker>
          <c:dPt>
            <c:idx val="1"/>
            <c:marker>
              <c:symbol val="circle"/>
              <c:size val="20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666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D3A-4E28-A497-54556F6F46A8}"/>
              </c:ext>
            </c:extLst>
          </c:dPt>
          <c:dPt>
            <c:idx val="2"/>
            <c:marker>
              <c:symbol val="circle"/>
              <c:size val="20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666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7D3A-4E28-A497-54556F6F46A8}"/>
              </c:ext>
            </c:extLst>
          </c:dPt>
          <c:dPt>
            <c:idx val="3"/>
            <c:marker>
              <c:symbol val="circle"/>
              <c:size val="20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666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7D3A-4E28-A497-54556F6F46A8}"/>
              </c:ext>
            </c:extLst>
          </c:dPt>
          <c:dPt>
            <c:idx val="4"/>
            <c:marker>
              <c:symbol val="circle"/>
              <c:size val="20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666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7D3A-4E28-A497-54556F6F46A8}"/>
              </c:ext>
            </c:extLst>
          </c:dPt>
          <c:dPt>
            <c:idx val="5"/>
            <c:marker>
              <c:symbol val="circle"/>
              <c:size val="20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666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7D3A-4E28-A497-54556F6F46A8}"/>
              </c:ext>
            </c:extLst>
          </c:dPt>
          <c:dPt>
            <c:idx val="6"/>
            <c:marker>
              <c:symbol val="circle"/>
              <c:size val="20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666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0C-4115-B122-C31299D4665A}"/>
              </c:ext>
            </c:extLst>
          </c:dPt>
          <c:dPt>
            <c:idx val="7"/>
            <c:marker>
              <c:symbol val="circle"/>
              <c:size val="20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666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0C-4115-B122-C31299D4665A}"/>
              </c:ext>
            </c:extLst>
          </c:dPt>
          <c:dPt>
            <c:idx val="8"/>
            <c:marker>
              <c:symbol val="circle"/>
              <c:size val="20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66675" cap="rnd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0C-4115-B122-C31299D4665A}"/>
              </c:ext>
            </c:extLst>
          </c:dPt>
          <c:dLbls>
            <c:dLbl>
              <c:idx val="0"/>
              <c:layout>
                <c:manualLayout>
                  <c:x val="-2.2504217632138938E-2"/>
                  <c:y val="7.9460177332680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3A-4E28-A497-54556F6F46A8}"/>
                </c:ext>
              </c:extLst>
            </c:dLbl>
            <c:dLbl>
              <c:idx val="1"/>
              <c:layout>
                <c:manualLayout>
                  <c:x val="-2.234187070259834E-2"/>
                  <c:y val="8.6343698509108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3A-4E28-A497-54556F6F46A8}"/>
                </c:ext>
              </c:extLst>
            </c:dLbl>
            <c:dLbl>
              <c:idx val="2"/>
              <c:layout>
                <c:manualLayout>
                  <c:x val="-2.0206484130796488E-2"/>
                  <c:y val="8.2080072212822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D3A-4E28-A497-54556F6F46A8}"/>
                </c:ext>
              </c:extLst>
            </c:dLbl>
            <c:dLbl>
              <c:idx val="3"/>
              <c:layout>
                <c:manualLayout>
                  <c:x val="-1.9048845633503519E-2"/>
                  <c:y val="8.1930267136183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D3A-4E28-A497-54556F6F46A8}"/>
                </c:ext>
              </c:extLst>
            </c:dLbl>
            <c:dLbl>
              <c:idx val="4"/>
              <c:layout>
                <c:manualLayout>
                  <c:x val="-2.0979465294747018E-2"/>
                  <c:y val="8.6493503585747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D3A-4E28-A497-54556F6F46A8}"/>
                </c:ext>
              </c:extLst>
            </c:dLbl>
            <c:dLbl>
              <c:idx val="5"/>
              <c:layout>
                <c:manualLayout>
                  <c:x val="-1.6264071343539192E-2"/>
                  <c:y val="7.9460177332680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D3A-4E28-A497-54556F6F46A8}"/>
                </c:ext>
              </c:extLst>
            </c:dLbl>
            <c:dLbl>
              <c:idx val="6"/>
              <c:layout>
                <c:manualLayout>
                  <c:x val="-7.073090926811609E-3"/>
                  <c:y val="6.1733832467547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0C-4115-B122-C31299D4665A}"/>
                </c:ext>
              </c:extLst>
            </c:dLbl>
            <c:dLbl>
              <c:idx val="7"/>
              <c:layout>
                <c:manualLayout>
                  <c:x val="-5.3048181951087072E-3"/>
                  <c:y val="5.0509499291629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0C-4115-B122-C31299D4665A}"/>
                </c:ext>
              </c:extLst>
            </c:dLbl>
            <c:dLbl>
              <c:idx val="8"/>
              <c:layout>
                <c:manualLayout>
                  <c:x val="-5.3048181951088798E-3"/>
                  <c:y val="3.9285166115711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0C-4115-B122-C31299D466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Sheet3!$B$34:$K$34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Sheet3!$B$36:$K$36</c:f>
              <c:numCache>
                <c:formatCode>#,##0.0</c:formatCode>
                <c:ptCount val="10"/>
                <c:pt idx="0">
                  <c:v>5.6979707412473006</c:v>
                </c:pt>
                <c:pt idx="1">
                  <c:v>5.6195474256387969</c:v>
                </c:pt>
                <c:pt idx="2">
                  <c:v>5.7289638199999997</c:v>
                </c:pt>
                <c:pt idx="3">
                  <c:v>5.8789999999999996</c:v>
                </c:pt>
                <c:pt idx="4">
                  <c:v>5.8090000000000002</c:v>
                </c:pt>
                <c:pt idx="5">
                  <c:v>5.851</c:v>
                </c:pt>
                <c:pt idx="6">
                  <c:v>6.2</c:v>
                </c:pt>
                <c:pt idx="7" formatCode="General">
                  <c:v>6.4</c:v>
                </c:pt>
                <c:pt idx="8" formatCode="General">
                  <c:v>6.2</c:v>
                </c:pt>
                <c:pt idx="9">
                  <c:v>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7D3A-4E28-A497-54556F6F46A8}"/>
            </c:ext>
          </c:extLst>
        </c:ser>
        <c:ser>
          <c:idx val="2"/>
          <c:order val="2"/>
          <c:tx>
            <c:strRef>
              <c:f>Sheet3!$A$37</c:f>
              <c:strCache>
                <c:ptCount val="1"/>
                <c:pt idx="0">
                  <c:v>Maintenance CAPEX</c:v>
                </c:pt>
              </c:strCache>
            </c:strRef>
          </c:tx>
          <c:spPr>
            <a:ln w="666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7261033720172011E-2"/>
                  <c:y val="4.8604603272850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D3A-4E28-A497-54556F6F46A8}"/>
                </c:ext>
              </c:extLst>
            </c:dLbl>
            <c:dLbl>
              <c:idx val="1"/>
              <c:layout>
                <c:manualLayout>
                  <c:x val="-5.5095851056670584E-3"/>
                  <c:y val="3.104441389095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D3A-4E28-A497-54556F6F46A8}"/>
                </c:ext>
              </c:extLst>
            </c:dLbl>
            <c:dLbl>
              <c:idx val="2"/>
              <c:layout>
                <c:manualLayout>
                  <c:x val="-1.9027635642994555E-2"/>
                  <c:y val="-4.5864363508131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3A-4E28-A497-54556F6F46A8}"/>
                </c:ext>
              </c:extLst>
            </c:dLbl>
            <c:dLbl>
              <c:idx val="3"/>
              <c:layout>
                <c:manualLayout>
                  <c:x val="-9.7804046606285496E-3"/>
                  <c:y val="-1.5111016314759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D3A-4E28-A497-54556F6F46A8}"/>
                </c:ext>
              </c:extLst>
            </c:dLbl>
            <c:dLbl>
              <c:idx val="4"/>
              <c:layout>
                <c:manualLayout>
                  <c:x val="-2.0979465294747018E-2"/>
                  <c:y val="-4.459300891966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D3A-4E28-A497-54556F6F46A8}"/>
                </c:ext>
              </c:extLst>
            </c:dLbl>
            <c:dLbl>
              <c:idx val="5"/>
              <c:layout>
                <c:manualLayout>
                  <c:x val="-1.6264071343539192E-2"/>
                  <c:y val="-4.1151321981928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D3A-4E28-A497-54556F6F46A8}"/>
                </c:ext>
              </c:extLst>
            </c:dLbl>
            <c:dLbl>
              <c:idx val="6"/>
              <c:layout>
                <c:manualLayout>
                  <c:x val="-7.073090926811609E-3"/>
                  <c:y val="-7.2958165643465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D3A-4E28-A497-54556F6F46A8}"/>
                </c:ext>
              </c:extLst>
            </c:dLbl>
            <c:dLbl>
              <c:idx val="7"/>
              <c:layout>
                <c:manualLayout>
                  <c:x val="-7.073090926811609E-3"/>
                  <c:y val="-5.6121665879588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D3A-4E28-A497-54556F6F46A8}"/>
                </c:ext>
              </c:extLst>
            </c:dLbl>
            <c:dLbl>
              <c:idx val="8"/>
              <c:layout>
                <c:manualLayout>
                  <c:x val="1.178848487801762E-3"/>
                  <c:y val="-4.3026610507684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0C-4115-B122-C31299D466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Sheet3!$B$34:$K$34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Sheet3!$B$37:$K$37</c:f>
              <c:numCache>
                <c:formatCode>#,##0.0</c:formatCode>
                <c:ptCount val="10"/>
                <c:pt idx="0">
                  <c:v>6.8375648894967611</c:v>
                </c:pt>
                <c:pt idx="1">
                  <c:v>6.7434569107665565</c:v>
                </c:pt>
                <c:pt idx="2">
                  <c:v>6.874756584</c:v>
                </c:pt>
                <c:pt idx="3">
                  <c:v>7.0548000000000002</c:v>
                </c:pt>
                <c:pt idx="4">
                  <c:v>6.9708000000000006</c:v>
                </c:pt>
                <c:pt idx="5">
                  <c:v>7.0211999999999994</c:v>
                </c:pt>
                <c:pt idx="6">
                  <c:v>6.4932000000000007</c:v>
                </c:pt>
                <c:pt idx="7" formatCode="General">
                  <c:v>6.7</c:v>
                </c:pt>
                <c:pt idx="8" formatCode="General">
                  <c:v>6.5</c:v>
                </c:pt>
                <c:pt idx="9" formatCode="General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7D3A-4E28-A497-54556F6F46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4762800"/>
        <c:axId val="354762016"/>
      </c:lineChart>
      <c:catAx>
        <c:axId val="35476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54762016"/>
        <c:crosses val="autoZero"/>
        <c:auto val="1"/>
        <c:lblAlgn val="ctr"/>
        <c:lblOffset val="100"/>
        <c:noMultiLvlLbl val="0"/>
      </c:catAx>
      <c:valAx>
        <c:axId val="354762016"/>
        <c:scaling>
          <c:orientation val="minMax"/>
        </c:scaling>
        <c:delete val="0"/>
        <c:axPos val="l"/>
        <c:numFmt formatCode="#\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54762800"/>
        <c:crosses val="autoZero"/>
        <c:crossBetween val="between"/>
        <c:minorUnit val="3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13482829470282E-2"/>
          <c:y val="3.5259813670841383E-2"/>
          <c:w val="0.78898299836932961"/>
          <c:h val="0.74167319659027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Total liabilities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  <c:invertIfNegative val="0"/>
          <c:cat>
            <c:numRef>
              <c:f>Sheet2!$B$1:$J$1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Sheet2!$B$2:$J$2</c:f>
              <c:numCache>
                <c:formatCode>General</c:formatCode>
                <c:ptCount val="9"/>
                <c:pt idx="0">
                  <c:v>82.5</c:v>
                </c:pt>
                <c:pt idx="1">
                  <c:v>84.9</c:v>
                </c:pt>
                <c:pt idx="2">
                  <c:v>113.2</c:v>
                </c:pt>
                <c:pt idx="3">
                  <c:v>116.1</c:v>
                </c:pt>
                <c:pt idx="4">
                  <c:v>115.5</c:v>
                </c:pt>
                <c:pt idx="5">
                  <c:v>118.4</c:v>
                </c:pt>
                <c:pt idx="6">
                  <c:v>120.065</c:v>
                </c:pt>
                <c:pt idx="7">
                  <c:v>124.214</c:v>
                </c:pt>
                <c:pt idx="8">
                  <c:v>142.59200000000001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40-4AB6-AC14-6D2AE60EF1AC}"/>
            </c:ext>
          </c:extLst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Total equity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softEdge rad="0"/>
            </a:effectLst>
          </c:spPr>
          <c:invertIfNegative val="0"/>
          <c:cat>
            <c:numRef>
              <c:f>Sheet2!$B$1:$J$1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Sheet2!$B$3:$J$3</c:f>
              <c:numCache>
                <c:formatCode>General</c:formatCode>
                <c:ptCount val="9"/>
                <c:pt idx="0">
                  <c:v>88.9</c:v>
                </c:pt>
                <c:pt idx="1">
                  <c:v>81.900000000000006</c:v>
                </c:pt>
                <c:pt idx="2">
                  <c:v>78.8</c:v>
                </c:pt>
                <c:pt idx="3">
                  <c:v>84.7</c:v>
                </c:pt>
                <c:pt idx="4">
                  <c:v>87.2</c:v>
                </c:pt>
                <c:pt idx="5">
                  <c:v>87.15</c:v>
                </c:pt>
                <c:pt idx="6">
                  <c:v>89.007000000000005</c:v>
                </c:pt>
                <c:pt idx="7">
                  <c:v>89.396000000000001</c:v>
                </c:pt>
                <c:pt idx="8">
                  <c:v>85.816000000000003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40-4AB6-AC14-6D2AE60EF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54763192"/>
        <c:axId val="354763584"/>
      </c:barChart>
      <c:lineChart>
        <c:grouping val="standard"/>
        <c:varyColors val="0"/>
        <c:ser>
          <c:idx val="2"/>
          <c:order val="2"/>
          <c:tx>
            <c:strRef>
              <c:f>Sheet2!$A$4</c:f>
              <c:strCache>
                <c:ptCount val="1"/>
                <c:pt idx="0">
                  <c:v>Debt to total assets</c:v>
                </c:pt>
              </c:strCache>
            </c:strRef>
          </c:tx>
          <c:spPr>
            <a:ln w="793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0"/>
            <c:spPr>
              <a:solidFill>
                <a:schemeClr val="accent2"/>
              </a:solidFill>
              <a:ln w="34925">
                <a:solidFill>
                  <a:schemeClr val="accent2"/>
                </a:solidFill>
              </a:ln>
              <a:effectLst/>
            </c:spPr>
          </c:marker>
          <c:cat>
            <c:numRef>
              <c:f>Sheet2!$B$1:$J$1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Sheet2!$B$4:$J$4</c:f>
              <c:numCache>
                <c:formatCode>0.0%</c:formatCode>
                <c:ptCount val="9"/>
                <c:pt idx="0">
                  <c:v>0.48133022170361728</c:v>
                </c:pt>
                <c:pt idx="1">
                  <c:v>0.50899280575539563</c:v>
                </c:pt>
                <c:pt idx="2">
                  <c:v>0.58958333333333335</c:v>
                </c:pt>
                <c:pt idx="3">
                  <c:v>0.57818725099601587</c:v>
                </c:pt>
                <c:pt idx="4">
                  <c:v>0.5698075974346325</c:v>
                </c:pt>
                <c:pt idx="5">
                  <c:v>0.57601556798832398</c:v>
                </c:pt>
                <c:pt idx="6">
                  <c:v>0.57427584755490935</c:v>
                </c:pt>
                <c:pt idx="7">
                  <c:v>0.58149899349281398</c:v>
                </c:pt>
                <c:pt idx="8">
                  <c:v>0.6242863647507968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540-4AB6-AC14-6D2AE60EF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4761624"/>
        <c:axId val="354760056"/>
      </c:lineChart>
      <c:catAx>
        <c:axId val="35476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54763584"/>
        <c:crosses val="autoZero"/>
        <c:auto val="1"/>
        <c:lblAlgn val="ctr"/>
        <c:lblOffset val="100"/>
        <c:noMultiLvlLbl val="0"/>
      </c:catAx>
      <c:valAx>
        <c:axId val="354763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54763192"/>
        <c:crosses val="autoZero"/>
        <c:crossBetween val="between"/>
      </c:valAx>
      <c:valAx>
        <c:axId val="354760056"/>
        <c:scaling>
          <c:orientation val="minMax"/>
          <c:max val="1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54761624"/>
        <c:crosses val="max"/>
        <c:crossBetween val="between"/>
        <c:minorUnit val="0.2"/>
      </c:valAx>
      <c:catAx>
        <c:axId val="354761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47600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47721489424206E-2"/>
          <c:y val="4.2806376480352758E-2"/>
          <c:w val="0.95336362522257412"/>
          <c:h val="0.706274909514868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Sheet3!$C$49</c:f>
              <c:strCache>
                <c:ptCount val="1"/>
                <c:pt idx="0">
                  <c:v>Total loans minus refinancing need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3.4663612003005776E-3"/>
                  <c:y val="-1.8121214737174412E-2"/>
                </c:manualLayout>
              </c:layout>
              <c:tx>
                <c:rich>
                  <a:bodyPr rot="0" spcFirstLastPara="1" vertOverflow="ellipsis" vert="horz" wrap="square" lIns="0" tIns="19050" rIns="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95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9533073533467116E-2"/>
                      <c:h val="6.35202664661197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367-4A75-BDA2-9D14CA90E27E}"/>
                </c:ext>
              </c:extLst>
            </c:dLbl>
            <c:dLbl>
              <c:idx val="4"/>
              <c:layout>
                <c:manualLayout>
                  <c:x val="-1.1836252989002507E-3"/>
                  <c:y val="-1.3596465989430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67-4A75-BDA2-9D14CA90E27E}"/>
                </c:ext>
              </c:extLst>
            </c:dLbl>
            <c:dLbl>
              <c:idx val="5"/>
              <c:layout>
                <c:manualLayout>
                  <c:x val="1.1836252989003376E-3"/>
                  <c:y val="-0.1546598006297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67-4A75-BDA2-9D14CA90E2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Sheet3!$D$48:$I$48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Sheet3!$D$49:$I$49</c:f>
              <c:numCache>
                <c:formatCode>#\ ##0</c:formatCode>
                <c:ptCount val="6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  <c:pt idx="4">
                  <c:v>91</c:v>
                </c:pt>
                <c:pt idx="5">
                  <c:v>53.5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67-4A75-BDA2-9D14CA90E27E}"/>
            </c:ext>
          </c:extLst>
        </c:ser>
        <c:ser>
          <c:idx val="1"/>
          <c:order val="1"/>
          <c:tx>
            <c:strRef>
              <c:f>Sheet3!$C$50</c:f>
              <c:strCache>
                <c:ptCount val="1"/>
                <c:pt idx="0">
                  <c:v>Refinancing need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67-4A75-BDA2-9D14CA90E27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67-4A75-BDA2-9D14CA90E27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67-4A75-BDA2-9D14CA90E27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B8-4691-A257-457A981EF5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Sheet3!$D$48:$I$48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Sheet3!$D$50:$I$50</c:f>
              <c:numCache>
                <c:formatCode>#\ ##0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41.5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367-4A75-BDA2-9D14CA90E2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354759272"/>
        <c:axId val="354756136"/>
      </c:barChart>
      <c:catAx>
        <c:axId val="354759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54756136"/>
        <c:crosses val="autoZero"/>
        <c:auto val="1"/>
        <c:lblAlgn val="ctr"/>
        <c:lblOffset val="100"/>
        <c:noMultiLvlLbl val="0"/>
      </c:catAx>
      <c:valAx>
        <c:axId val="354756136"/>
        <c:scaling>
          <c:orientation val="minMax"/>
        </c:scaling>
        <c:delete val="0"/>
        <c:axPos val="l"/>
        <c:numFmt formatCode="#\ 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54759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4.288021101274217E-2"/>
          <c:y val="0.10296436353174443"/>
          <c:w val="0.34863956734913587"/>
          <c:h val="0.67331781901868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ECECEC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60DA-4A39-90D5-3E2C1DE5C8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 cap="flat">
                <a:solidFill>
                  <a:srgbClr val="ECECEC"/>
                </a:solidFill>
                <a:prstDash val="solid"/>
                <a:round/>
              </a:ln>
              <a:effectLst>
                <a:outerShdw blurRad="38100" dist="20000" dir="5400000" algn="tl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0DA-4A39-90D5-3E2C1DE5C8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 cap="flat">
                <a:solidFill>
                  <a:srgbClr val="ECECEC"/>
                </a:solidFill>
                <a:prstDash val="solid"/>
                <a:round/>
              </a:ln>
              <a:effectLst>
                <a:outerShdw blurRad="38100" dist="20000" dir="5400000" algn="tl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0DA-4A39-90D5-3E2C1DE5C8BF}"/>
              </c:ext>
            </c:extLst>
          </c:dPt>
          <c:dLbls>
            <c:dLbl>
              <c:idx val="0"/>
              <c:layout>
                <c:manualLayout>
                  <c:x val="-2.8466507287290901E-3"/>
                  <c:y val="2.1568197799031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DA-4A39-90D5-3E2C1DE5C8BF}"/>
                </c:ext>
              </c:extLst>
            </c:dLbl>
            <c:dLbl>
              <c:idx val="1"/>
              <c:layout>
                <c:manualLayout>
                  <c:x val="3.3051877689095878E-2"/>
                  <c:y val="-9.3335924780664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DA-4A39-90D5-3E2C1DE5C8BF}"/>
                </c:ext>
              </c:extLst>
            </c:dLbl>
            <c:dLbl>
              <c:idx val="2"/>
              <c:layout>
                <c:manualLayout>
                  <c:x val="4.9526295140691408E-4"/>
                  <c:y val="-1.4751251015898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DA-4A39-90D5-3E2C1DE5C8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800"/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United Utilities Tallinn BV</c:v>
                </c:pt>
                <c:pt idx="1">
                  <c:v>City of Tallinn</c:v>
                </c:pt>
                <c:pt idx="2">
                  <c:v>Free Float</c:v>
                </c:pt>
              </c:strCache>
            </c:strRef>
          </c:cat>
          <c:val>
            <c:numRef>
              <c:f>Sheet1!$B$2:$D$2</c:f>
              <c:numCache>
                <c:formatCode>0.00%</c:formatCode>
                <c:ptCount val="3"/>
                <c:pt idx="0">
                  <c:v>0.35299999999999998</c:v>
                </c:pt>
                <c:pt idx="1">
                  <c:v>0.34699999999999998</c:v>
                </c:pt>
                <c:pt idx="2" formatCode="0%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DA-4A39-90D5-3E2C1DE5C8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l"/>
      <c:layout>
        <c:manualLayout>
          <c:xMode val="edge"/>
          <c:yMode val="edge"/>
          <c:x val="9.9196076949716726E-3"/>
          <c:y val="0.82876779350966701"/>
          <c:w val="0.39027469196960479"/>
          <c:h val="0.1707850753327661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200" b="0" i="0" u="none" strike="noStrike">
              <a:solidFill>
                <a:srgbClr val="3C3C3B"/>
              </a:solidFill>
              <a:latin typeface="Calibri"/>
            </a:defRPr>
          </a:pPr>
          <a:endParaRPr lang="et-E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0714799999999999"/>
          <c:y val="0.19058"/>
          <c:w val="0.80376499999999995"/>
          <c:h val="0.6671120000000000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Water quality (%)</c:v>
                </c:pt>
              </c:strCache>
            </c:strRef>
          </c:tx>
          <c:spPr>
            <a:ln w="47625" cap="flat">
              <a:solidFill>
                <a:srgbClr val="0072A3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1C5B7D"/>
              </a:solidFill>
              <a:ln w="9525" cap="flat">
                <a:solidFill>
                  <a:srgbClr val="0072A3"/>
                </a:solidFill>
                <a:prstDash val="solid"/>
                <a:round/>
              </a:ln>
              <a:effectLst/>
            </c:spPr>
          </c:marker>
          <c:cat>
            <c:strRef>
              <c:f>Sheet1!$B$1:$R$1</c:f>
              <c:strCache>
                <c:ptCount val="17"/>
                <c:pt idx="0">
                  <c:v>´02</c:v>
                </c:pt>
                <c:pt idx="1">
                  <c:v>´03</c:v>
                </c:pt>
                <c:pt idx="2">
                  <c:v>´04</c:v>
                </c:pt>
                <c:pt idx="3">
                  <c:v>´05</c:v>
                </c:pt>
                <c:pt idx="4">
                  <c:v>´06</c:v>
                </c:pt>
                <c:pt idx="5">
                  <c:v>´07</c:v>
                </c:pt>
                <c:pt idx="6">
                  <c:v>´08</c:v>
                </c:pt>
                <c:pt idx="7">
                  <c:v>´09</c:v>
                </c:pt>
                <c:pt idx="8">
                  <c:v>´10</c:v>
                </c:pt>
                <c:pt idx="9">
                  <c:v>´11</c:v>
                </c:pt>
                <c:pt idx="10">
                  <c:v>´12</c:v>
                </c:pt>
                <c:pt idx="11">
                  <c:v>´13</c:v>
                </c:pt>
                <c:pt idx="12">
                  <c:v>´14</c:v>
                </c:pt>
                <c:pt idx="13">
                  <c:v>´15</c:v>
                </c:pt>
                <c:pt idx="14">
                  <c:v>´16</c:v>
                </c:pt>
                <c:pt idx="15">
                  <c:v>´17</c:v>
                </c:pt>
                <c:pt idx="16">
                  <c:v>18</c:v>
                </c:pt>
              </c:strCache>
            </c:strRef>
          </c:cat>
          <c:val>
            <c:numRef>
              <c:f>Sheet1!$B$2:$R$2</c:f>
              <c:numCache>
                <c:formatCode>General</c:formatCode>
                <c:ptCount val="17"/>
                <c:pt idx="0">
                  <c:v>61.98</c:v>
                </c:pt>
                <c:pt idx="1">
                  <c:v>85.34</c:v>
                </c:pt>
                <c:pt idx="2">
                  <c:v>92.42</c:v>
                </c:pt>
                <c:pt idx="3">
                  <c:v>97.61</c:v>
                </c:pt>
                <c:pt idx="4">
                  <c:v>96.67</c:v>
                </c:pt>
                <c:pt idx="5">
                  <c:v>97.53</c:v>
                </c:pt>
                <c:pt idx="6">
                  <c:v>98.02</c:v>
                </c:pt>
                <c:pt idx="7">
                  <c:v>99.31</c:v>
                </c:pt>
                <c:pt idx="8">
                  <c:v>99.59</c:v>
                </c:pt>
                <c:pt idx="9">
                  <c:v>99.66</c:v>
                </c:pt>
                <c:pt idx="10">
                  <c:v>99.57</c:v>
                </c:pt>
                <c:pt idx="11">
                  <c:v>99.69</c:v>
                </c:pt>
                <c:pt idx="12">
                  <c:v>99.79</c:v>
                </c:pt>
                <c:pt idx="13">
                  <c:v>99.86</c:v>
                </c:pt>
                <c:pt idx="14">
                  <c:v>99.93</c:v>
                </c:pt>
                <c:pt idx="15">
                  <c:v>99.93</c:v>
                </c:pt>
                <c:pt idx="16">
                  <c:v>99.93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0D-4C2E-9D41-C85011B59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7782264"/>
        <c:axId val="367397296"/>
      </c:lineChart>
      <c:catAx>
        <c:axId val="257782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9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367397296"/>
        <c:crosses val="autoZero"/>
        <c:auto val="1"/>
        <c:lblAlgn val="ctr"/>
        <c:lblOffset val="100"/>
        <c:tickLblSkip val="1"/>
        <c:noMultiLvlLbl val="1"/>
      </c:catAx>
      <c:valAx>
        <c:axId val="367397296"/>
        <c:scaling>
          <c:orientation val="minMax"/>
          <c:max val="125"/>
          <c:min val="0"/>
        </c:scaling>
        <c:delete val="0"/>
        <c:axPos val="l"/>
        <c:majorGridlines>
          <c:spPr>
            <a:ln w="12700" cap="flat">
              <a:solidFill>
                <a:srgbClr val="8F8F8F"/>
              </a:solidFill>
              <a:prstDash val="solid"/>
              <a:round/>
            </a:ln>
          </c:spPr>
        </c:majorGridlines>
        <c:numFmt formatCode="#\,##0" sourceLinked="0"/>
        <c:majorTickMark val="out"/>
        <c:minorTickMark val="none"/>
        <c:tickLblPos val="nextTo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9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257782264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1.5946599999999998E-2"/>
          <c:y val="0"/>
          <c:w val="0.98405299999999996"/>
          <c:h val="0.10910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90" b="0" i="0" u="none" strike="noStrike">
              <a:solidFill>
                <a:srgbClr val="3C3C3B"/>
              </a:solidFill>
              <a:latin typeface="Calibri"/>
            </a:defRPr>
          </a:pPr>
          <a:endParaRPr lang="et-E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7.9398499999999997E-2"/>
          <c:y val="0.156691"/>
          <c:w val="0.87975800000000004"/>
          <c:h val="0.705042999999999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Leakage level</c:v>
                </c:pt>
              </c:strCache>
            </c:strRef>
          </c:tx>
          <c:spPr>
            <a:ln w="47625" cap="flat">
              <a:solidFill>
                <a:srgbClr val="0072A3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1C5B7D"/>
              </a:solidFill>
              <a:ln w="9525" cap="flat">
                <a:solidFill>
                  <a:srgbClr val="0072A3"/>
                </a:solidFill>
                <a:prstDash val="solid"/>
                <a:round/>
              </a:ln>
              <a:effectLst/>
            </c:spPr>
          </c:marker>
          <c:cat>
            <c:strRef>
              <c:f>Sheet1!$B$1:$R$1</c:f>
              <c:strCache>
                <c:ptCount val="17"/>
                <c:pt idx="0">
                  <c:v>´02</c:v>
                </c:pt>
                <c:pt idx="1">
                  <c:v>´03</c:v>
                </c:pt>
                <c:pt idx="2">
                  <c:v>´04</c:v>
                </c:pt>
                <c:pt idx="3">
                  <c:v>´05</c:v>
                </c:pt>
                <c:pt idx="4">
                  <c:v>´06</c:v>
                </c:pt>
                <c:pt idx="5">
                  <c:v>´07</c:v>
                </c:pt>
                <c:pt idx="6">
                  <c:v>´08</c:v>
                </c:pt>
                <c:pt idx="7">
                  <c:v>´09</c:v>
                </c:pt>
                <c:pt idx="8">
                  <c:v>´10</c:v>
                </c:pt>
                <c:pt idx="9">
                  <c:v>´11</c:v>
                </c:pt>
                <c:pt idx="10">
                  <c:v>´12</c:v>
                </c:pt>
                <c:pt idx="11">
                  <c:v>´13</c:v>
                </c:pt>
                <c:pt idx="12">
                  <c:v>´14</c:v>
                </c:pt>
                <c:pt idx="13">
                  <c:v>´15</c:v>
                </c:pt>
                <c:pt idx="14">
                  <c:v>´16</c:v>
                </c:pt>
                <c:pt idx="15">
                  <c:v>´17</c:v>
                </c:pt>
                <c:pt idx="16">
                  <c:v>18</c:v>
                </c:pt>
              </c:strCache>
            </c:strRef>
          </c:cat>
          <c:val>
            <c:numRef>
              <c:f>Sheet1!$B$2:$R$2</c:f>
              <c:numCache>
                <c:formatCode>General</c:formatCode>
                <c:ptCount val="17"/>
                <c:pt idx="0">
                  <c:v>31.64</c:v>
                </c:pt>
                <c:pt idx="1">
                  <c:v>29.57</c:v>
                </c:pt>
                <c:pt idx="2">
                  <c:v>21.44</c:v>
                </c:pt>
                <c:pt idx="3">
                  <c:v>17.95</c:v>
                </c:pt>
                <c:pt idx="4">
                  <c:v>19.649999999999999</c:v>
                </c:pt>
                <c:pt idx="5">
                  <c:v>19.579999999999998</c:v>
                </c:pt>
                <c:pt idx="6">
                  <c:v>17.25</c:v>
                </c:pt>
                <c:pt idx="7">
                  <c:v>17.510000000000002</c:v>
                </c:pt>
                <c:pt idx="8">
                  <c:v>21.39</c:v>
                </c:pt>
                <c:pt idx="9">
                  <c:v>17.73</c:v>
                </c:pt>
                <c:pt idx="10">
                  <c:v>15.86</c:v>
                </c:pt>
                <c:pt idx="11">
                  <c:v>16.97</c:v>
                </c:pt>
                <c:pt idx="12">
                  <c:v>16.14</c:v>
                </c:pt>
                <c:pt idx="13">
                  <c:v>14.68</c:v>
                </c:pt>
                <c:pt idx="14">
                  <c:v>15.07</c:v>
                </c:pt>
                <c:pt idx="15">
                  <c:v>13.82</c:v>
                </c:pt>
                <c:pt idx="16">
                  <c:v>13.71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4D-48D4-9F23-2E2A6C1A40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7399648"/>
        <c:axId val="368035416"/>
      </c:lineChart>
      <c:catAx>
        <c:axId val="367399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368035416"/>
        <c:crosses val="autoZero"/>
        <c:auto val="1"/>
        <c:lblAlgn val="ctr"/>
        <c:lblOffset val="100"/>
        <c:tickLblSkip val="1"/>
        <c:noMultiLvlLbl val="1"/>
      </c:catAx>
      <c:valAx>
        <c:axId val="36803541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F8F8F"/>
              </a:solidFill>
              <a:prstDash val="solid"/>
              <a:round/>
            </a:ln>
          </c:spPr>
        </c:majorGridlines>
        <c:numFmt formatCode="0.##" sourceLinked="0"/>
        <c:majorTickMark val="out"/>
        <c:minorTickMark val="none"/>
        <c:tickLblPos val="nextTo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367399648"/>
        <c:crosses val="autoZero"/>
        <c:crossBetween val="midCat"/>
        <c:majorUnit val="8"/>
        <c:minorUnit val="4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196244"/>
          <c:y val="0"/>
          <c:w val="0.645706"/>
          <c:h val="0.10651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0" i="0" u="none" strike="noStrike">
              <a:solidFill>
                <a:srgbClr val="535353"/>
              </a:solidFill>
              <a:latin typeface="Calibri"/>
            </a:defRPr>
          </a:pPr>
          <a:endParaRPr lang="et-E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95047"/>
          <c:y val="0.16581299999999999"/>
          <c:w val="0.56126600000000004"/>
          <c:h val="0.7006750000000000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Nr of interruptions lasting over 12 hours</c:v>
                </c:pt>
              </c:strCache>
            </c:strRef>
          </c:tx>
          <c:spPr>
            <a:ln w="47625" cap="flat">
              <a:solidFill>
                <a:srgbClr val="0072A3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0072A3"/>
              </a:solidFill>
              <a:ln w="9525" cap="flat">
                <a:solidFill>
                  <a:srgbClr val="1C5B7D"/>
                </a:solidFill>
                <a:prstDash val="solid"/>
                <a:round/>
              </a:ln>
              <a:effectLst/>
            </c:spPr>
          </c:marker>
          <c:cat>
            <c:strRef>
              <c:f>Sheet1!$B$1:$R$1</c:f>
              <c:strCache>
                <c:ptCount val="17"/>
                <c:pt idx="0">
                  <c:v>´02</c:v>
                </c:pt>
                <c:pt idx="1">
                  <c:v>´03</c:v>
                </c:pt>
                <c:pt idx="2">
                  <c:v>´04</c:v>
                </c:pt>
                <c:pt idx="3">
                  <c:v>´05</c:v>
                </c:pt>
                <c:pt idx="4">
                  <c:v>´06</c:v>
                </c:pt>
                <c:pt idx="5">
                  <c:v>´07</c:v>
                </c:pt>
                <c:pt idx="6">
                  <c:v>´08</c:v>
                </c:pt>
                <c:pt idx="7">
                  <c:v>´09</c:v>
                </c:pt>
                <c:pt idx="8">
                  <c:v>´10</c:v>
                </c:pt>
                <c:pt idx="9">
                  <c:v>´11</c:v>
                </c:pt>
                <c:pt idx="10">
                  <c:v>´12</c:v>
                </c:pt>
                <c:pt idx="11">
                  <c:v>´13</c:v>
                </c:pt>
                <c:pt idx="12">
                  <c:v>´14</c:v>
                </c:pt>
                <c:pt idx="13">
                  <c:v>´15</c:v>
                </c:pt>
                <c:pt idx="14">
                  <c:v>´16</c:v>
                </c:pt>
                <c:pt idx="15">
                  <c:v>´17</c:v>
                </c:pt>
                <c:pt idx="16">
                  <c:v>18</c:v>
                </c:pt>
              </c:strCache>
            </c:strRef>
          </c:cat>
          <c:val>
            <c:numRef>
              <c:f>Sheet1!$B$2:$R$2</c:f>
              <c:numCache>
                <c:formatCode>General</c:formatCode>
                <c:ptCount val="17"/>
                <c:pt idx="0">
                  <c:v>20</c:v>
                </c:pt>
                <c:pt idx="1">
                  <c:v>19</c:v>
                </c:pt>
                <c:pt idx="2">
                  <c:v>11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0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96-4C93-89F3-2FA71440F0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041296"/>
        <c:axId val="436617416"/>
      </c:lineChart>
      <c:catAx>
        <c:axId val="368041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436617416"/>
        <c:crosses val="autoZero"/>
        <c:auto val="1"/>
        <c:lblAlgn val="ctr"/>
        <c:lblOffset val="100"/>
        <c:noMultiLvlLbl val="1"/>
      </c:catAx>
      <c:valAx>
        <c:axId val="43661741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F8F8F"/>
              </a:solidFill>
              <a:prstDash val="solid"/>
              <a:round/>
            </a:ln>
          </c:spPr>
        </c:majorGridlines>
        <c:numFmt formatCode="0" sourceLinked="0"/>
        <c:majorTickMark val="out"/>
        <c:minorTickMark val="none"/>
        <c:tickLblPos val="nextTo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368041296"/>
        <c:crosses val="autoZero"/>
        <c:crossBetween val="midCat"/>
        <c:majorUnit val="5"/>
        <c:minorUnit val="2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10343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0" i="0" u="none" strike="noStrike">
              <a:solidFill>
                <a:srgbClr val="3C3C3B"/>
              </a:solidFill>
              <a:latin typeface="Calibri"/>
            </a:defRPr>
          </a:pPr>
          <a:endParaRPr lang="et-E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2725700000000001"/>
          <c:y val="0.175649"/>
          <c:w val="0.82900499999999999"/>
          <c:h val="0.68435599999999996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Number of sewer blockages</c:v>
                </c:pt>
              </c:strCache>
            </c:strRef>
          </c:tx>
          <c:spPr>
            <a:ln w="47625" cap="flat">
              <a:solidFill>
                <a:srgbClr val="0072A3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0072A3"/>
              </a:solidFill>
              <a:ln w="9525" cap="flat">
                <a:solidFill>
                  <a:srgbClr val="0072A3"/>
                </a:solidFill>
                <a:prstDash val="solid"/>
                <a:round/>
              </a:ln>
              <a:effectLst/>
            </c:spPr>
          </c:marker>
          <c:cat>
            <c:strRef>
              <c:f>Sheet1!$B$1:$R$1</c:f>
              <c:strCache>
                <c:ptCount val="17"/>
                <c:pt idx="0">
                  <c:v>´02</c:v>
                </c:pt>
                <c:pt idx="1">
                  <c:v>´03</c:v>
                </c:pt>
                <c:pt idx="2">
                  <c:v>´04</c:v>
                </c:pt>
                <c:pt idx="3">
                  <c:v>´05</c:v>
                </c:pt>
                <c:pt idx="4">
                  <c:v>´06</c:v>
                </c:pt>
                <c:pt idx="5">
                  <c:v>´07</c:v>
                </c:pt>
                <c:pt idx="6">
                  <c:v>´08</c:v>
                </c:pt>
                <c:pt idx="7">
                  <c:v>´09</c:v>
                </c:pt>
                <c:pt idx="8">
                  <c:v>´10</c:v>
                </c:pt>
                <c:pt idx="9">
                  <c:v>´11</c:v>
                </c:pt>
                <c:pt idx="10">
                  <c:v>´12</c:v>
                </c:pt>
                <c:pt idx="11">
                  <c:v>´13</c:v>
                </c:pt>
                <c:pt idx="12">
                  <c:v>´14</c:v>
                </c:pt>
                <c:pt idx="13">
                  <c:v>´15</c:v>
                </c:pt>
                <c:pt idx="14">
                  <c:v>´16</c:v>
                </c:pt>
                <c:pt idx="15">
                  <c:v>´17</c:v>
                </c:pt>
                <c:pt idx="16">
                  <c:v>18</c:v>
                </c:pt>
              </c:strCache>
            </c:strRef>
          </c:cat>
          <c:val>
            <c:numRef>
              <c:f>Sheet1!$B$2:$R$2</c:f>
              <c:numCache>
                <c:formatCode>General</c:formatCode>
                <c:ptCount val="17"/>
                <c:pt idx="0">
                  <c:v>1638</c:v>
                </c:pt>
                <c:pt idx="1">
                  <c:v>1654</c:v>
                </c:pt>
                <c:pt idx="2">
                  <c:v>1356</c:v>
                </c:pt>
                <c:pt idx="3">
                  <c:v>1404</c:v>
                </c:pt>
                <c:pt idx="4">
                  <c:v>1397</c:v>
                </c:pt>
                <c:pt idx="5">
                  <c:v>1435</c:v>
                </c:pt>
                <c:pt idx="6">
                  <c:v>1336</c:v>
                </c:pt>
                <c:pt idx="7">
                  <c:v>1089</c:v>
                </c:pt>
                <c:pt idx="8">
                  <c:v>1152</c:v>
                </c:pt>
                <c:pt idx="9">
                  <c:v>944</c:v>
                </c:pt>
                <c:pt idx="10">
                  <c:v>715</c:v>
                </c:pt>
                <c:pt idx="11">
                  <c:v>761</c:v>
                </c:pt>
                <c:pt idx="12">
                  <c:v>757</c:v>
                </c:pt>
                <c:pt idx="13">
                  <c:v>737</c:v>
                </c:pt>
                <c:pt idx="14">
                  <c:v>670</c:v>
                </c:pt>
                <c:pt idx="15">
                  <c:v>654</c:v>
                </c:pt>
                <c:pt idx="16">
                  <c:v>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62-4241-9623-BFF1FC7CB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6616240"/>
        <c:axId val="436616632"/>
      </c:lineChart>
      <c:catAx>
        <c:axId val="436616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9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436616632"/>
        <c:crosses val="autoZero"/>
        <c:auto val="1"/>
        <c:lblAlgn val="ctr"/>
        <c:lblOffset val="100"/>
        <c:tickLblSkip val="1"/>
        <c:noMultiLvlLbl val="1"/>
      </c:catAx>
      <c:valAx>
        <c:axId val="43661663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F8F8F"/>
              </a:solidFill>
              <a:prstDash val="solid"/>
              <a:round/>
            </a:ln>
          </c:spPr>
        </c:majorGridlines>
        <c:numFmt formatCode="0" sourceLinked="0"/>
        <c:majorTickMark val="out"/>
        <c:minorTickMark val="none"/>
        <c:tickLblPos val="nextTo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9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436616240"/>
        <c:crosses val="autoZero"/>
        <c:crossBetween val="midCat"/>
        <c:majorUnit val="425"/>
        <c:minorUnit val="212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15679599999999999"/>
          <c:y val="0"/>
          <c:w val="0.75690100000000005"/>
          <c:h val="0.10760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90" b="0" i="0" u="none" strike="noStrike">
              <a:solidFill>
                <a:srgbClr val="3C3C3B"/>
              </a:solidFill>
              <a:latin typeface="Calibri"/>
            </a:defRPr>
          </a:pPr>
          <a:endParaRPr lang="et-E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16268"/>
          <c:y val="0.15753"/>
          <c:w val="0.84377100000000005"/>
          <c:h val="0.70265599999999995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Water interruptions</c:v>
                </c:pt>
              </c:strCache>
            </c:strRef>
          </c:tx>
          <c:spPr>
            <a:ln w="47625" cap="flat">
              <a:solidFill>
                <a:srgbClr val="0072A3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0072A3"/>
              </a:solidFill>
              <a:ln w="9525" cap="flat">
                <a:solidFill>
                  <a:srgbClr val="0072A3"/>
                </a:solidFill>
                <a:prstDash val="solid"/>
                <a:round/>
              </a:ln>
              <a:effectLst/>
            </c:spPr>
          </c:marker>
          <c:cat>
            <c:strRef>
              <c:f>Sheet1!$B$1:$R$1</c:f>
              <c:strCache>
                <c:ptCount val="17"/>
                <c:pt idx="0">
                  <c:v>´02</c:v>
                </c:pt>
                <c:pt idx="1">
                  <c:v>´03</c:v>
                </c:pt>
                <c:pt idx="2">
                  <c:v>´04</c:v>
                </c:pt>
                <c:pt idx="3">
                  <c:v>´05</c:v>
                </c:pt>
                <c:pt idx="4">
                  <c:v>´06</c:v>
                </c:pt>
                <c:pt idx="5">
                  <c:v>´07</c:v>
                </c:pt>
                <c:pt idx="6">
                  <c:v>´08</c:v>
                </c:pt>
                <c:pt idx="7">
                  <c:v>´09</c:v>
                </c:pt>
                <c:pt idx="8">
                  <c:v>´10</c:v>
                </c:pt>
                <c:pt idx="9">
                  <c:v>´11</c:v>
                </c:pt>
                <c:pt idx="10">
                  <c:v>´12</c:v>
                </c:pt>
                <c:pt idx="11">
                  <c:v>´13</c:v>
                </c:pt>
                <c:pt idx="12">
                  <c:v>´14</c:v>
                </c:pt>
                <c:pt idx="13">
                  <c:v>´15</c:v>
                </c:pt>
                <c:pt idx="14">
                  <c:v>´16</c:v>
                </c:pt>
                <c:pt idx="15">
                  <c:v>´17</c:v>
                </c:pt>
                <c:pt idx="16">
                  <c:v>18</c:v>
                </c:pt>
              </c:strCache>
            </c:strRef>
          </c:cat>
          <c:val>
            <c:numRef>
              <c:f>Sheet1!$B$2:$R$2</c:f>
              <c:numCache>
                <c:formatCode>General</c:formatCode>
                <c:ptCount val="17"/>
                <c:pt idx="0">
                  <c:v>1844</c:v>
                </c:pt>
                <c:pt idx="1">
                  <c:v>2090</c:v>
                </c:pt>
                <c:pt idx="2">
                  <c:v>1252</c:v>
                </c:pt>
                <c:pt idx="3">
                  <c:v>1218</c:v>
                </c:pt>
                <c:pt idx="4">
                  <c:v>892</c:v>
                </c:pt>
                <c:pt idx="5">
                  <c:v>588</c:v>
                </c:pt>
                <c:pt idx="6">
                  <c:v>577</c:v>
                </c:pt>
                <c:pt idx="7">
                  <c:v>490</c:v>
                </c:pt>
                <c:pt idx="8">
                  <c:v>563</c:v>
                </c:pt>
                <c:pt idx="9">
                  <c:v>548</c:v>
                </c:pt>
                <c:pt idx="10">
                  <c:v>476</c:v>
                </c:pt>
                <c:pt idx="11">
                  <c:v>502</c:v>
                </c:pt>
                <c:pt idx="12">
                  <c:v>407</c:v>
                </c:pt>
                <c:pt idx="13">
                  <c:v>378</c:v>
                </c:pt>
                <c:pt idx="14">
                  <c:v>458</c:v>
                </c:pt>
                <c:pt idx="15">
                  <c:v>386</c:v>
                </c:pt>
                <c:pt idx="16">
                  <c:v>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38-4FED-872E-955F42BF2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6617024"/>
        <c:axId val="436619768"/>
      </c:lineChart>
      <c:catAx>
        <c:axId val="43661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9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436619768"/>
        <c:crosses val="autoZero"/>
        <c:auto val="1"/>
        <c:lblAlgn val="ctr"/>
        <c:lblOffset val="100"/>
        <c:noMultiLvlLbl val="1"/>
      </c:catAx>
      <c:valAx>
        <c:axId val="43661976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F8F8F"/>
              </a:solidFill>
              <a:prstDash val="solid"/>
              <a:round/>
            </a:ln>
          </c:spPr>
        </c:majorGridlines>
        <c:numFmt formatCode="0" sourceLinked="0"/>
        <c:majorTickMark val="out"/>
        <c:minorTickMark val="none"/>
        <c:tickLblPos val="nextTo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9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436617024"/>
        <c:crosses val="autoZero"/>
        <c:crossBetween val="midCat"/>
        <c:majorUnit val="550"/>
        <c:minorUnit val="27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20433000000000001"/>
          <c:y val="0"/>
          <c:w val="0.66764599999999996"/>
          <c:h val="0.10749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90" b="0" i="0" u="none" strike="noStrike">
              <a:solidFill>
                <a:srgbClr val="3C3C3B"/>
              </a:solidFill>
              <a:latin typeface="Calibri"/>
            </a:defRPr>
          </a:pPr>
          <a:endParaRPr lang="et-E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0476801792445624"/>
          <c:y val="0.14813711597642884"/>
          <c:w val="0.79046400000000006"/>
          <c:h val="0.7049699999999999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People drinking tap water (%)</c:v>
                </c:pt>
              </c:strCache>
            </c:strRef>
          </c:tx>
          <c:spPr>
            <a:ln w="47625" cap="flat">
              <a:solidFill>
                <a:srgbClr val="0072A3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0072A3"/>
              </a:solidFill>
              <a:ln w="9525" cap="flat">
                <a:solidFill>
                  <a:srgbClr val="0072A3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1B-4959-9635-2BAF8E273A3E}"/>
                </c:ext>
              </c:extLst>
            </c:dLbl>
            <c:dLbl>
              <c:idx val="1"/>
              <c:layout>
                <c:manualLayout>
                  <c:x val="-1.5316726589060163E-2"/>
                  <c:y val="7.1320000299506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1B-4959-9635-2BAF8E273A3E}"/>
                </c:ext>
              </c:extLst>
            </c:dLbl>
            <c:dLbl>
              <c:idx val="2"/>
              <c:layout>
                <c:manualLayout>
                  <c:x val="3.4037170197911406E-3"/>
                  <c:y val="6.2405000262068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B1B-4959-9635-2BAF8E273A3E}"/>
                </c:ext>
              </c:extLst>
            </c:dLbl>
            <c:dLbl>
              <c:idx val="3"/>
              <c:layout>
                <c:manualLayout>
                  <c:x val="-5.105575529686773E-3"/>
                  <c:y val="6.8348333620360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1B-4959-9635-2BAF8E273A3E}"/>
                </c:ext>
              </c:extLst>
            </c:dLbl>
            <c:dLbl>
              <c:idx val="4"/>
              <c:layout>
                <c:manualLayout>
                  <c:x val="-3.2335311688015775E-2"/>
                  <c:y val="7.7263333657798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1B-4959-9635-2BAF8E273A3E}"/>
                </c:ext>
              </c:extLst>
            </c:dLbl>
            <c:dLbl>
              <c:idx val="5"/>
              <c:layout>
                <c:manualLayout>
                  <c:x val="-3.0633453178120388E-2"/>
                  <c:y val="7.4291666978652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1B-4959-9635-2BAF8E273A3E}"/>
                </c:ext>
              </c:extLst>
            </c:dLbl>
            <c:dLbl>
              <c:idx val="6"/>
              <c:layout>
                <c:manualLayout>
                  <c:x val="-2.8931594668224817E-2"/>
                  <c:y val="0.1277816672032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1B-4959-9635-2BAF8E273A3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1B-4959-9635-2BAF8E273A3E}"/>
                </c:ext>
              </c:extLst>
            </c:dLbl>
            <c:dLbl>
              <c:idx val="8"/>
              <c:layout>
                <c:manualLayout>
                  <c:x val="-0.11572637867289864"/>
                  <c:y val="0.1426400005990130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C7-472C-B227-5FF962E99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54</c:v>
                </c:pt>
                <c:pt idx="1">
                  <c:v>48</c:v>
                </c:pt>
                <c:pt idx="2">
                  <c:v>68</c:v>
                </c:pt>
                <c:pt idx="3">
                  <c:v>75</c:v>
                </c:pt>
                <c:pt idx="4">
                  <c:v>81</c:v>
                </c:pt>
                <c:pt idx="5">
                  <c:v>80</c:v>
                </c:pt>
                <c:pt idx="6">
                  <c:v>80</c:v>
                </c:pt>
                <c:pt idx="7">
                  <c:v>73</c:v>
                </c:pt>
                <c:pt idx="8">
                  <c:v>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80-4D63-A8BC-3833E0D39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6617808"/>
        <c:axId val="436614672"/>
      </c:lineChart>
      <c:catAx>
        <c:axId val="436617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9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436614672"/>
        <c:crosses val="autoZero"/>
        <c:auto val="1"/>
        <c:lblAlgn val="ctr"/>
        <c:lblOffset val="100"/>
        <c:noMultiLvlLbl val="1"/>
      </c:catAx>
      <c:valAx>
        <c:axId val="43661467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F8F8F"/>
              </a:solidFill>
              <a:prstDash val="solid"/>
              <a:round/>
            </a:ln>
          </c:spPr>
        </c:majorGridlines>
        <c:numFmt formatCode="0" sourceLinked="0"/>
        <c:majorTickMark val="out"/>
        <c:minorTickMark val="none"/>
        <c:tickLblPos val="nextTo"/>
        <c:spPr>
          <a:ln w="12700" cap="flat">
            <a:solidFill>
              <a:srgbClr val="8F8F8F"/>
            </a:solidFill>
            <a:prstDash val="solid"/>
            <a:round/>
          </a:ln>
        </c:spPr>
        <c:txPr>
          <a:bodyPr rot="0"/>
          <a:lstStyle/>
          <a:p>
            <a:pPr>
              <a:defRPr sz="2290" b="0" i="0" u="none" strike="noStrike">
                <a:solidFill>
                  <a:srgbClr val="3C3C3B"/>
                </a:solidFill>
                <a:latin typeface="Calibri"/>
              </a:defRPr>
            </a:pPr>
            <a:endParaRPr lang="et-EE"/>
          </a:p>
        </c:txPr>
        <c:crossAx val="436617808"/>
        <c:crosses val="autoZero"/>
        <c:crossBetween val="midCat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106301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90" b="0" i="0" u="none" strike="noStrike">
              <a:solidFill>
                <a:srgbClr val="3C3C3B"/>
              </a:solidFill>
              <a:latin typeface="Calibri"/>
            </a:defRPr>
          </a:pPr>
          <a:endParaRPr lang="et-E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293605311905235E-2"/>
          <c:y val="3.0746286247897769E-2"/>
          <c:w val="0.94919322773000148"/>
          <c:h val="0.78108524970648097"/>
        </c:manualLayout>
      </c:layout>
      <c:areaChart>
        <c:grouping val="standard"/>
        <c:varyColors val="0"/>
        <c:ser>
          <c:idx val="4"/>
          <c:order val="4"/>
          <c:tx>
            <c:strRef>
              <c:f>Sheet1!$A$7</c:f>
              <c:strCache>
                <c:ptCount val="1"/>
                <c:pt idx="0">
                  <c:v>PBT</c:v>
                </c:pt>
              </c:strCache>
            </c:strRef>
          </c:tx>
          <c:spPr>
            <a:solidFill>
              <a:srgbClr val="A7A7A7"/>
            </a:solidFill>
            <a:ln>
              <a:noFill/>
            </a:ln>
            <a:effectLst/>
          </c:spPr>
          <c:cat>
            <c:numRef>
              <c:f>Sheet1!$B$2:$K$2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Sheet1!$B$7:$K$7</c:f>
              <c:numCache>
                <c:formatCode>General</c:formatCode>
                <c:ptCount val="10"/>
                <c:pt idx="0">
                  <c:v>25.6</c:v>
                </c:pt>
                <c:pt idx="1">
                  <c:v>24.9</c:v>
                </c:pt>
                <c:pt idx="2">
                  <c:v>25.8</c:v>
                </c:pt>
                <c:pt idx="3">
                  <c:v>27.1</c:v>
                </c:pt>
                <c:pt idx="4">
                  <c:v>24.6</c:v>
                </c:pt>
                <c:pt idx="5">
                  <c:v>22.73</c:v>
                </c:pt>
                <c:pt idx="6" formatCode="0.00">
                  <c:v>24.36</c:v>
                </c:pt>
                <c:pt idx="7">
                  <c:v>22.89</c:v>
                </c:pt>
                <c:pt idx="8">
                  <c:v>9.92</c:v>
                </c:pt>
                <c:pt idx="9">
                  <c:v>25.95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7B-4F69-89CA-4051A34FA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2127080"/>
        <c:axId val="302127472"/>
      </c:areaChart>
      <c:barChart>
        <c:barDir val="col"/>
        <c:grouping val="clustered"/>
        <c:varyColors val="0"/>
        <c:ser>
          <c:idx val="3"/>
          <c:order val="3"/>
          <c:tx>
            <c:strRef>
              <c:f>Sheet1!$A$6</c:f>
              <c:strCache>
                <c:ptCount val="1"/>
                <c:pt idx="0">
                  <c:v>EBIT</c:v>
                </c:pt>
              </c:strCache>
            </c:strRef>
          </c:tx>
          <c:spPr>
            <a:solidFill>
              <a:srgbClr val="1C5A7D"/>
            </a:solidFill>
            <a:ln>
              <a:solidFill>
                <a:srgbClr val="1C5A7D"/>
              </a:solidFill>
            </a:ln>
            <a:effectLst/>
          </c:spPr>
          <c:invertIfNegative val="0"/>
          <c:dLbls>
            <c:dLbl>
              <c:idx val="8"/>
              <c:layout>
                <c:manualLayout>
                  <c:x val="1.7837188046423073E-3"/>
                  <c:y val="-5.0374208405296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0A-477A-9510-2428D79855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Sheet1!$B$2:$K$2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Sheet1!$B$6:$K$6</c:f>
              <c:numCache>
                <c:formatCode>General</c:formatCode>
                <c:ptCount val="10"/>
                <c:pt idx="0">
                  <c:v>29.5</c:v>
                </c:pt>
                <c:pt idx="1">
                  <c:v>27.5</c:v>
                </c:pt>
                <c:pt idx="2">
                  <c:v>28.9</c:v>
                </c:pt>
                <c:pt idx="3">
                  <c:v>28.8</c:v>
                </c:pt>
                <c:pt idx="4">
                  <c:v>24.76</c:v>
                </c:pt>
                <c:pt idx="5">
                  <c:v>24.83</c:v>
                </c:pt>
                <c:pt idx="6" formatCode="0.00">
                  <c:v>25.58</c:v>
                </c:pt>
                <c:pt idx="7">
                  <c:v>24.63</c:v>
                </c:pt>
                <c:pt idx="8">
                  <c:v>10.87</c:v>
                </c:pt>
                <c:pt idx="9">
                  <c:v>26.94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7B-4F69-89CA-4051A34FA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302127080"/>
        <c:axId val="302127472"/>
      </c:barChart>
      <c:lineChart>
        <c:grouping val="standar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Net sales</c:v>
                </c:pt>
              </c:strCache>
            </c:strRef>
          </c:tx>
          <c:spPr>
            <a:ln w="28575" cap="rnd">
              <a:solidFill>
                <a:srgbClr val="53535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53535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2.5714285714285696E-2"/>
                  <c:y val="-0.1053186061986385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76E493E-EC71-44E2-BE51-F98BEDF58966}" type="VALUE">
                      <a:rPr lang="en-US" sz="3500" b="0" baseline="0">
                        <a:solidFill>
                          <a:schemeClr val="bg1"/>
                        </a:solidFill>
                      </a:rPr>
                      <a:pPr>
                        <a:defRPr sz="3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t-EE"/>
                  </a:p>
                </c:rich>
              </c:tx>
              <c:spPr>
                <a:solidFill>
                  <a:srgbClr val="1C5A7D"/>
                </a:solidFill>
                <a:ln>
                  <a:solidFill>
                    <a:srgbClr val="1C5A7D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7883914510686167E-2"/>
                      <c:h val="5.106509452801010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F7B-4F69-89CA-4051A34FA00B}"/>
                </c:ext>
              </c:extLst>
            </c:dLbl>
            <c:dLbl>
              <c:idx val="1"/>
              <c:layout>
                <c:manualLayout>
                  <c:x val="2.3809523809523774E-2"/>
                  <c:y val="-9.689311770274747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12D71C0-12E7-4EDE-ACBE-ECE3540E4D74}" type="VALUE">
                      <a:rPr lang="en-US" sz="3500" b="0" baseline="0">
                        <a:solidFill>
                          <a:schemeClr val="bg1"/>
                        </a:solidFill>
                      </a:rPr>
                      <a:pPr>
                        <a:defRPr sz="3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t-EE"/>
                  </a:p>
                </c:rich>
              </c:tx>
              <c:spPr>
                <a:solidFill>
                  <a:srgbClr val="1C5A7D"/>
                </a:solidFill>
                <a:ln>
                  <a:solidFill>
                    <a:srgbClr val="1C5A7D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5.1693438320209971E-2"/>
                      <c:h val="5.106509452801010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F7B-4F69-89CA-4051A34FA00B}"/>
                </c:ext>
              </c:extLst>
            </c:dLbl>
            <c:dLbl>
              <c:idx val="2"/>
              <c:layout>
                <c:manualLayout>
                  <c:x val="1.142857142857143E-2"/>
                  <c:y val="-7.868178920223893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F475381-8CFC-4D85-A8AB-6721534F5000}" type="VALUE">
                      <a:rPr lang="en-US" sz="3500" b="0" baseline="0">
                        <a:solidFill>
                          <a:schemeClr val="bg1"/>
                        </a:solidFill>
                      </a:rPr>
                      <a:pPr>
                        <a:defRPr sz="3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t-EE"/>
                  </a:p>
                </c:rich>
              </c:tx>
              <c:spPr>
                <a:solidFill>
                  <a:srgbClr val="1C5A7D"/>
                </a:solidFill>
                <a:ln>
                  <a:solidFill>
                    <a:srgbClr val="1C5A7D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9788676415448069E-2"/>
                      <c:h val="6.37033272718467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F7B-4F69-89CA-4051A34FA00B}"/>
                </c:ext>
              </c:extLst>
            </c:dLbl>
            <c:dLbl>
              <c:idx val="3"/>
              <c:layout>
                <c:manualLayout>
                  <c:x val="1.4285789276340392E-2"/>
                  <c:y val="-7.06952210956146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88AA59C-B74A-46B9-B000-D8FE8470649B}" type="VALUE">
                      <a:rPr lang="en-US" sz="3500" b="0" baseline="0">
                        <a:solidFill>
                          <a:schemeClr val="bg1"/>
                        </a:solidFill>
                      </a:rPr>
                      <a:pPr>
                        <a:defRPr sz="3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t-EE"/>
                  </a:p>
                </c:rich>
              </c:tx>
              <c:spPr>
                <a:solidFill>
                  <a:srgbClr val="1C5A7D"/>
                </a:solidFill>
                <a:ln>
                  <a:solidFill>
                    <a:srgbClr val="1C5A7D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5.359820022497188E-2"/>
                      <c:h val="6.324921334464693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F7B-4F69-89CA-4051A34FA00B}"/>
                </c:ext>
              </c:extLst>
            </c:dLbl>
            <c:dLbl>
              <c:idx val="4"/>
              <c:layout>
                <c:manualLayout>
                  <c:x val="4.7620547431569656E-3"/>
                  <c:y val="-6.94223763725419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F627569-D06E-4398-87CD-E6414CDBF8F8}" type="VALUE">
                      <a:rPr lang="en-US" sz="3500" b="0" baseline="0">
                        <a:solidFill>
                          <a:schemeClr val="bg1"/>
                        </a:solidFill>
                      </a:rPr>
                      <a:pPr>
                        <a:defRPr sz="3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t-EE"/>
                  </a:p>
                </c:rich>
              </c:tx>
              <c:spPr>
                <a:solidFill>
                  <a:srgbClr val="1C5A7D"/>
                </a:solidFill>
                <a:ln>
                  <a:solidFill>
                    <a:srgbClr val="1C5A7D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5.5502962129733782E-2"/>
                      <c:h val="6.366617551154989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F7B-4F69-89CA-4051A34FA00B}"/>
                </c:ext>
              </c:extLst>
            </c:dLbl>
            <c:dLbl>
              <c:idx val="5"/>
              <c:layout>
                <c:manualLayout>
                  <c:x val="-1.0476190476190616E-2"/>
                  <c:y val="-6.708596187565971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5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45C11EC-48D4-431F-8FBB-94E8DA8763F1}" type="VALUE">
                      <a:rPr lang="en-US" sz="3500" b="0" baseline="0">
                        <a:solidFill>
                          <a:schemeClr val="bg1"/>
                        </a:solidFill>
                      </a:rPr>
                      <a:pPr>
                        <a:defRPr sz="35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t-EE"/>
                  </a:p>
                </c:rich>
              </c:tx>
              <c:spPr>
                <a:solidFill>
                  <a:srgbClr val="1C5A7D"/>
                </a:solidFill>
                <a:ln>
                  <a:solidFill>
                    <a:srgbClr val="1C5A7D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5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6.1039370078740156E-2"/>
                      <c:h val="5.778591430813801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F7B-4F69-89CA-4051A34FA00B}"/>
                </c:ext>
              </c:extLst>
            </c:dLbl>
            <c:dLbl>
              <c:idx val="6"/>
              <c:layout>
                <c:manualLayout>
                  <c:x val="4.4592970116062863E-3"/>
                  <c:y val="-7.4841681059297643E-2"/>
                </c:manualLayout>
              </c:layout>
              <c:tx>
                <c:rich>
                  <a:bodyPr/>
                  <a:lstStyle/>
                  <a:p>
                    <a:fld id="{7C5DEBE3-A446-4451-84F6-E9073B29CA9F}" type="VALUE">
                      <a:rPr lang="en-US" baseline="0"/>
                      <a:pPr/>
                      <a:t>[VALUE]</a:t>
                    </a:fld>
                    <a:endParaRPr lang="et-E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458895276932636E-2"/>
                      <c:h val="6.645304375813126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F7B-4F69-89CA-4051A34FA00B}"/>
                </c:ext>
              </c:extLst>
            </c:dLbl>
            <c:dLbl>
              <c:idx val="7"/>
              <c:layout>
                <c:manualLayout>
                  <c:x val="1.7837188046424817E-3"/>
                  <c:y val="-6.1888313183649971E-2"/>
                </c:manualLayout>
              </c:layout>
              <c:tx>
                <c:rich>
                  <a:bodyPr/>
                  <a:lstStyle/>
                  <a:p>
                    <a:fld id="{4F712FD5-4367-46B7-8E82-24BF9052525E}" type="VALUE">
                      <a:rPr lang="en-US" baseline="0"/>
                      <a:pPr/>
                      <a:t>[VALUE]</a:t>
                    </a:fld>
                    <a:endParaRPr lang="et-E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F7B-4F69-89CA-4051A34FA00B}"/>
                </c:ext>
              </c:extLst>
            </c:dLbl>
            <c:dLbl>
              <c:idx val="8"/>
              <c:layout>
                <c:manualLayout>
                  <c:x val="2.3782917395233087E-3"/>
                  <c:y val="-4.7495682210708129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03695645-739A-4FAE-BB1F-5AAB0C22FB76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50A-477A-9510-2428D798550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308DF49-AC4D-4D80-B499-3438C66FDE46}" type="VALUE">
                      <a:rPr lang="en-US" baseline="0" smtClean="0"/>
                      <a:pPr/>
                      <a:t>[VALUE]</a:t>
                    </a:fld>
                    <a:endParaRPr lang="et-EE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EB-4807-9FE3-34F2C7D2152D}"/>
                </c:ext>
              </c:extLst>
            </c:dLbl>
            <c:spPr>
              <a:solidFill>
                <a:srgbClr val="1C5A7D"/>
              </a:solidFill>
              <a:ln>
                <a:solidFill>
                  <a:srgbClr val="1C5A7D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3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Sheet1!$B$2:$K$2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>
                  <c:v>49.4</c:v>
                </c:pt>
                <c:pt idx="1">
                  <c:v>49.7</c:v>
                </c:pt>
                <c:pt idx="2">
                  <c:v>51.2</c:v>
                </c:pt>
                <c:pt idx="3">
                  <c:v>52.9</c:v>
                </c:pt>
                <c:pt idx="4">
                  <c:v>53.1</c:v>
                </c:pt>
                <c:pt idx="5">
                  <c:v>53.2</c:v>
                </c:pt>
                <c:pt idx="6">
                  <c:v>55.9</c:v>
                </c:pt>
                <c:pt idx="7">
                  <c:v>58.98</c:v>
                </c:pt>
                <c:pt idx="8">
                  <c:v>59.82</c:v>
                </c:pt>
                <c:pt idx="9">
                  <c:v>62.78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F7B-4F69-89CA-4051A34FA00B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Direct production costs</c:v>
                </c:pt>
              </c:strCache>
            </c:strRef>
          </c:tx>
          <c:spPr>
            <a:ln w="66675" cap="rnd">
              <a:solidFill>
                <a:srgbClr val="C4D6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9457293488082829E-3"/>
                  <c:y val="-2.1588946459412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09-49D1-A45E-0907F622BFF3}"/>
                </c:ext>
              </c:extLst>
            </c:dLbl>
            <c:dLbl>
              <c:idx val="1"/>
              <c:layout>
                <c:manualLayout>
                  <c:x val="-1.7837188046425252E-3"/>
                  <c:y val="-1.8710420264824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09-49D1-A45E-0907F622BFF3}"/>
                </c:ext>
              </c:extLst>
            </c:dLbl>
            <c:dLbl>
              <c:idx val="2"/>
              <c:layout>
                <c:manualLayout>
                  <c:x val="-4.1620105441657904E-3"/>
                  <c:y val="-2.5906735751295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09-49D1-A45E-0907F622BFF3}"/>
                </c:ext>
              </c:extLst>
            </c:dLbl>
            <c:dLbl>
              <c:idx val="3"/>
              <c:layout>
                <c:manualLayout>
                  <c:x val="-7.7294481534507537E-3"/>
                  <c:y val="-3.1663788140472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09-49D1-A45E-0907F622BFF3}"/>
                </c:ext>
              </c:extLst>
            </c:dLbl>
            <c:dLbl>
              <c:idx val="4"/>
              <c:layout>
                <c:manualLayout>
                  <c:x val="-4.7565834790466175E-3"/>
                  <c:y val="-2.7345998848589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09-49D1-A45E-0907F622BFF3}"/>
                </c:ext>
              </c:extLst>
            </c:dLbl>
            <c:dLbl>
              <c:idx val="5"/>
              <c:layout>
                <c:manualLayout>
                  <c:x val="-5.3511564139275321E-3"/>
                  <c:y val="-3.3103051237766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09-49D1-A45E-0907F622BFF3}"/>
                </c:ext>
              </c:extLst>
            </c:dLbl>
            <c:dLbl>
              <c:idx val="6"/>
              <c:layout>
                <c:manualLayout>
                  <c:x val="-2.5060359686662873E-2"/>
                  <c:y val="-2.9777106877184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F7B-4F69-89CA-4051A34FA00B}"/>
                </c:ext>
              </c:extLst>
            </c:dLbl>
            <c:dLbl>
              <c:idx val="7"/>
              <c:layout>
                <c:manualLayout>
                  <c:x val="-2.6161209134756398E-2"/>
                  <c:y val="-2.5906735751295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7B-4F69-89CA-4051A34FA00B}"/>
                </c:ext>
              </c:extLst>
            </c:dLbl>
            <c:dLbl>
              <c:idx val="8"/>
              <c:layout>
                <c:manualLayout>
                  <c:x val="-2.2593771525471436E-2"/>
                  <c:y val="5.4691997697178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0A-477A-9510-2428D798550F}"/>
                </c:ext>
              </c:extLst>
            </c:dLbl>
            <c:dLbl>
              <c:idx val="9"/>
              <c:layout>
                <c:manualLayout>
                  <c:x val="-2.4972063264994744E-2"/>
                  <c:y val="5.4691997697178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EB-4807-9FE3-34F2C7D215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Sheet1!$B$2:$K$2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Sheet1!$B$4:$K$4</c:f>
              <c:numCache>
                <c:formatCode>General</c:formatCode>
                <c:ptCount val="10"/>
                <c:pt idx="0">
                  <c:v>5.4</c:v>
                </c:pt>
                <c:pt idx="1">
                  <c:v>7.6</c:v>
                </c:pt>
                <c:pt idx="2" formatCode="0.0">
                  <c:v>7</c:v>
                </c:pt>
                <c:pt idx="3">
                  <c:v>6.61</c:v>
                </c:pt>
                <c:pt idx="4" formatCode="0.0">
                  <c:v>7.9939999999999998</c:v>
                </c:pt>
                <c:pt idx="5" formatCode="0.0">
                  <c:v>8</c:v>
                </c:pt>
                <c:pt idx="6" formatCode="0.0">
                  <c:v>9.1509999999999998</c:v>
                </c:pt>
                <c:pt idx="7" formatCode="0.0">
                  <c:v>10.75</c:v>
                </c:pt>
                <c:pt idx="8" formatCode="0.0">
                  <c:v>10.65</c:v>
                </c:pt>
                <c:pt idx="9" formatCode="0.0">
                  <c:v>12.12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8F7B-4F69-89CA-4051A34FA00B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Fixed costs</c:v>
                </c:pt>
              </c:strCache>
            </c:strRef>
          </c:tx>
          <c:spPr>
            <a:ln w="66675" cap="rnd">
              <a:solidFill>
                <a:srgbClr val="FF867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9457293488082829E-3"/>
                  <c:y val="-2.5906735751295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09-49D1-A45E-0907F622BFF3}"/>
                </c:ext>
              </c:extLst>
            </c:dLbl>
            <c:dLbl>
              <c:idx val="1"/>
              <c:layout>
                <c:manualLayout>
                  <c:x val="-1.7837188046425252E-3"/>
                  <c:y val="-2.7345998848589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09-49D1-A45E-0907F622BFF3}"/>
                </c:ext>
              </c:extLst>
            </c:dLbl>
            <c:dLbl>
              <c:idx val="2"/>
              <c:layout>
                <c:manualLayout>
                  <c:x val="-5.9457293488087077E-4"/>
                  <c:y val="-3.4542314335060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109-49D1-A45E-0907F622BFF3}"/>
                </c:ext>
              </c:extLst>
            </c:dLbl>
            <c:dLbl>
              <c:idx val="3"/>
              <c:layout>
                <c:manualLayout>
                  <c:x val="-1.7837188046425688E-3"/>
                  <c:y val="-3.4542314335060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109-49D1-A45E-0907F622BFF3}"/>
                </c:ext>
              </c:extLst>
            </c:dLbl>
            <c:dLbl>
              <c:idx val="4"/>
              <c:layout>
                <c:manualLayout>
                  <c:x val="-4.7565834790466175E-3"/>
                  <c:y val="-1.7271157167530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109-49D1-A45E-0907F622BFF3}"/>
                </c:ext>
              </c:extLst>
            </c:dLbl>
            <c:dLbl>
              <c:idx val="5"/>
              <c:layout>
                <c:manualLayout>
                  <c:x val="-8.3240210883316675E-3"/>
                  <c:y val="2.3028209556706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109-49D1-A45E-0907F622BFF3}"/>
                </c:ext>
              </c:extLst>
            </c:dLbl>
            <c:dLbl>
              <c:idx val="6"/>
              <c:layout>
                <c:manualLayout>
                  <c:x val="-3.4614257231633944E-2"/>
                  <c:y val="1.8904324135648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F7B-4F69-89CA-4051A34FA00B}"/>
                </c:ext>
              </c:extLst>
            </c:dLbl>
            <c:dLbl>
              <c:idx val="7"/>
              <c:layout>
                <c:manualLayout>
                  <c:x val="-2.7350355004518052E-2"/>
                  <c:y val="4.0299366724237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7B-4F69-89CA-4051A34FA00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09-49D1-A45E-0907F622BFF3}"/>
                </c:ext>
              </c:extLst>
            </c:dLbl>
            <c:dLbl>
              <c:idx val="9"/>
              <c:layout>
                <c:manualLayout>
                  <c:x val="-2.4972063264994744E-2"/>
                  <c:y val="1.43926309729407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EB-4807-9FE3-34F2C7D215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Sheet1!$B$2:$K$2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Sheet1!$B$5:$K$5</c:f>
              <c:numCache>
                <c:formatCode>General</c:formatCode>
                <c:ptCount val="10"/>
                <c:pt idx="0">
                  <c:v>17.100000000000001</c:v>
                </c:pt>
                <c:pt idx="1">
                  <c:v>17.899999999999999</c:v>
                </c:pt>
                <c:pt idx="2" formatCode="0.0">
                  <c:v>19</c:v>
                </c:pt>
                <c:pt idx="3">
                  <c:v>19.600000000000001</c:v>
                </c:pt>
                <c:pt idx="4">
                  <c:v>20.350000000000001</c:v>
                </c:pt>
                <c:pt idx="5">
                  <c:v>20.38</c:v>
                </c:pt>
                <c:pt idx="6" formatCode="0.00">
                  <c:v>21.187000000000001</c:v>
                </c:pt>
                <c:pt idx="7" formatCode="0.0">
                  <c:v>23.601999999999997</c:v>
                </c:pt>
                <c:pt idx="8">
                  <c:v>14.53</c:v>
                </c:pt>
                <c:pt idx="9">
                  <c:v>16.37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8F7B-4F69-89CA-4051A34FA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127080"/>
        <c:axId val="302127472"/>
      </c:lineChart>
      <c:catAx>
        <c:axId val="302127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500" b="0" i="0" u="none" strike="noStrike" kern="1200" baseline="0">
                <a:solidFill>
                  <a:srgbClr val="276183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2127472"/>
        <c:crosses val="autoZero"/>
        <c:auto val="1"/>
        <c:lblAlgn val="ctr"/>
        <c:lblOffset val="100"/>
        <c:noMultiLvlLbl val="0"/>
      </c:catAx>
      <c:valAx>
        <c:axId val="30212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500" b="0" i="0" u="none" strike="noStrike" kern="1200" baseline="0">
                <a:solidFill>
                  <a:srgbClr val="1C5A7D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2127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1" name="Shape 3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77083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219200" latinLnBrk="0">
      <a:defRPr sz="3200">
        <a:solidFill>
          <a:srgbClr val="3C3C3B"/>
        </a:solidFill>
        <a:latin typeface="+mn-lt"/>
        <a:ea typeface="+mn-ea"/>
        <a:cs typeface="+mn-cs"/>
        <a:sym typeface="Calibri"/>
      </a:defRPr>
    </a:lvl1pPr>
    <a:lvl2pPr indent="228600" defTabSz="1219200" latinLnBrk="0">
      <a:defRPr sz="3200">
        <a:solidFill>
          <a:srgbClr val="3C3C3B"/>
        </a:solidFill>
        <a:latin typeface="+mn-lt"/>
        <a:ea typeface="+mn-ea"/>
        <a:cs typeface="+mn-cs"/>
        <a:sym typeface="Calibri"/>
      </a:defRPr>
    </a:lvl2pPr>
    <a:lvl3pPr indent="457200" defTabSz="1219200" latinLnBrk="0">
      <a:defRPr sz="3200">
        <a:solidFill>
          <a:srgbClr val="3C3C3B"/>
        </a:solidFill>
        <a:latin typeface="+mn-lt"/>
        <a:ea typeface="+mn-ea"/>
        <a:cs typeface="+mn-cs"/>
        <a:sym typeface="Calibri"/>
      </a:defRPr>
    </a:lvl3pPr>
    <a:lvl4pPr indent="685800" defTabSz="1219200" latinLnBrk="0">
      <a:defRPr sz="3200">
        <a:solidFill>
          <a:srgbClr val="3C3C3B"/>
        </a:solidFill>
        <a:latin typeface="+mn-lt"/>
        <a:ea typeface="+mn-ea"/>
        <a:cs typeface="+mn-cs"/>
        <a:sym typeface="Calibri"/>
      </a:defRPr>
    </a:lvl4pPr>
    <a:lvl5pPr indent="914400" defTabSz="1219200" latinLnBrk="0">
      <a:defRPr sz="3200">
        <a:solidFill>
          <a:srgbClr val="3C3C3B"/>
        </a:solidFill>
        <a:latin typeface="+mn-lt"/>
        <a:ea typeface="+mn-ea"/>
        <a:cs typeface="+mn-cs"/>
        <a:sym typeface="Calibri"/>
      </a:defRPr>
    </a:lvl5pPr>
    <a:lvl6pPr indent="1143000" defTabSz="1219200" latinLnBrk="0">
      <a:defRPr sz="3200">
        <a:solidFill>
          <a:srgbClr val="3C3C3B"/>
        </a:solidFill>
        <a:latin typeface="+mn-lt"/>
        <a:ea typeface="+mn-ea"/>
        <a:cs typeface="+mn-cs"/>
        <a:sym typeface="Calibri"/>
      </a:defRPr>
    </a:lvl6pPr>
    <a:lvl7pPr indent="1371600" defTabSz="1219200" latinLnBrk="0">
      <a:defRPr sz="3200">
        <a:solidFill>
          <a:srgbClr val="3C3C3B"/>
        </a:solidFill>
        <a:latin typeface="+mn-lt"/>
        <a:ea typeface="+mn-ea"/>
        <a:cs typeface="+mn-cs"/>
        <a:sym typeface="Calibri"/>
      </a:defRPr>
    </a:lvl7pPr>
    <a:lvl8pPr indent="1600200" defTabSz="1219200" latinLnBrk="0">
      <a:defRPr sz="3200">
        <a:solidFill>
          <a:srgbClr val="3C3C3B"/>
        </a:solidFill>
        <a:latin typeface="+mn-lt"/>
        <a:ea typeface="+mn-ea"/>
        <a:cs typeface="+mn-cs"/>
        <a:sym typeface="Calibri"/>
      </a:defRPr>
    </a:lvl8pPr>
    <a:lvl9pPr indent="1828800" defTabSz="1219200" latinLnBrk="0">
      <a:defRPr sz="3200">
        <a:solidFill>
          <a:srgbClr val="3C3C3B"/>
        </a:solidFill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2005 - </a:t>
            </a:r>
            <a:r>
              <a:rPr lang="en-GB" dirty="0" err="1"/>
              <a:t>Tallinna</a:t>
            </a:r>
            <a:r>
              <a:rPr lang="en-GB" dirty="0"/>
              <a:t> </a:t>
            </a:r>
            <a:r>
              <a:rPr lang="en-GB" dirty="0" err="1"/>
              <a:t>Vesi</a:t>
            </a:r>
            <a:r>
              <a:rPr lang="en-GB" dirty="0"/>
              <a:t> is a listed company whose shares were listed on the </a:t>
            </a:r>
            <a:r>
              <a:rPr lang="en-GB" dirty="0" err="1"/>
              <a:t>Tallinna</a:t>
            </a:r>
            <a:r>
              <a:rPr lang="en-GB" dirty="0"/>
              <a:t> Stock Exchange’s main list on 1 June 2005. 30% of the company’s shares are freely transferable on the Nasdaq OMX Baltic market. </a:t>
            </a:r>
            <a:endParaRPr lang="et-EE" dirty="0"/>
          </a:p>
          <a:p>
            <a:endParaRPr lang="et-EE" dirty="0"/>
          </a:p>
          <a:p>
            <a:r>
              <a:rPr lang="et-EE" dirty="0"/>
              <a:t>2010 – Watercom </a:t>
            </a:r>
            <a:r>
              <a:rPr lang="et-EE" dirty="0" err="1"/>
              <a:t>provides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following</a:t>
            </a:r>
            <a:r>
              <a:rPr lang="et-EE" dirty="0"/>
              <a:t> </a:t>
            </a:r>
            <a:r>
              <a:rPr lang="et-EE" dirty="0" err="1"/>
              <a:t>services</a:t>
            </a:r>
            <a:r>
              <a:rPr lang="et-EE" dirty="0"/>
              <a:t>: </a:t>
            </a:r>
            <a:r>
              <a:rPr lang="et-EE" dirty="0" err="1"/>
              <a:t>construction</a:t>
            </a:r>
            <a:r>
              <a:rPr lang="et-EE" dirty="0"/>
              <a:t> and </a:t>
            </a:r>
            <a:r>
              <a:rPr lang="et-EE" dirty="0" err="1"/>
              <a:t>desgn</a:t>
            </a:r>
            <a:r>
              <a:rPr lang="et-EE" dirty="0"/>
              <a:t> of </a:t>
            </a:r>
            <a:r>
              <a:rPr lang="et-EE" dirty="0" err="1"/>
              <a:t>pipes</a:t>
            </a:r>
            <a:r>
              <a:rPr lang="et-EE" dirty="0"/>
              <a:t>, road </a:t>
            </a:r>
            <a:r>
              <a:rPr lang="et-EE" dirty="0" err="1"/>
              <a:t>maintanance</a:t>
            </a:r>
            <a:r>
              <a:rPr lang="et-EE" dirty="0"/>
              <a:t> and </a:t>
            </a:r>
            <a:r>
              <a:rPr lang="et-EE" dirty="0" err="1"/>
              <a:t>construction</a:t>
            </a:r>
            <a:r>
              <a:rPr lang="et-EE" dirty="0"/>
              <a:t>, Project </a:t>
            </a:r>
            <a:r>
              <a:rPr lang="et-EE" dirty="0" err="1"/>
              <a:t>management</a:t>
            </a:r>
            <a:r>
              <a:rPr lang="et-EE" dirty="0"/>
              <a:t> and </a:t>
            </a:r>
            <a:r>
              <a:rPr lang="et-EE" dirty="0" err="1"/>
              <a:t>owner´s</a:t>
            </a:r>
            <a:r>
              <a:rPr lang="et-EE" dirty="0"/>
              <a:t> </a:t>
            </a:r>
            <a:r>
              <a:rPr lang="et-EE" dirty="0" err="1"/>
              <a:t>supervision</a:t>
            </a:r>
            <a:r>
              <a:rPr lang="et-EE" dirty="0"/>
              <a:t>, </a:t>
            </a:r>
            <a:r>
              <a:rPr lang="et-EE" dirty="0" err="1"/>
              <a:t>jet</a:t>
            </a:r>
            <a:r>
              <a:rPr lang="et-EE" dirty="0"/>
              <a:t> </a:t>
            </a:r>
            <a:r>
              <a:rPr lang="et-EE" dirty="0" err="1"/>
              <a:t>washing</a:t>
            </a:r>
            <a:r>
              <a:rPr lang="et-EE" dirty="0"/>
              <a:t> and </a:t>
            </a:r>
            <a:r>
              <a:rPr lang="et-EE" dirty="0" err="1"/>
              <a:t>transportation</a:t>
            </a:r>
            <a:r>
              <a:rPr lang="et-EE" dirty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75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46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Siin saab rääkida, et lisaks vee- ja reoveepuhastusele on akrediteeritud laborid ja tütarettevõte Watercom.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521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1" hangingPunct="0"/>
            <a:r>
              <a:rPr lang="en-GB" sz="3200" u="sng" dirty="0">
                <a:solidFill>
                  <a:schemeClr val="tx2">
                    <a:lumMod val="50000"/>
                  </a:schemeClr>
                </a:solidFill>
              </a:rPr>
              <a:t>Investor base</a:t>
            </a:r>
          </a:p>
          <a:p>
            <a:pPr marL="0" indent="0" algn="l" rtl="0" latinLnBrk="1" hangingPunct="0">
              <a:buFont typeface="Arial" panose="020B0604020202020204" pitchFamily="34" charset="0"/>
              <a:buNone/>
            </a:pPr>
            <a:r>
              <a:rPr lang="et-EE" sz="3200" dirty="0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en-GB" sz="3200" dirty="0" err="1">
                <a:solidFill>
                  <a:schemeClr val="tx2">
                    <a:lumMod val="50000"/>
                  </a:schemeClr>
                </a:solidFill>
              </a:rPr>
              <a:t>nternational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</a:rPr>
              <a:t> institutional 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~   </a:t>
            </a:r>
            <a:r>
              <a:rPr lang="et-EE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5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et-EE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9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%</a:t>
            </a:r>
            <a:endParaRPr lang="en-GB" sz="32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l" rtl="0" latinLnBrk="1" hangingPunct="0"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tx2">
                    <a:lumMod val="50000"/>
                  </a:schemeClr>
                </a:solidFill>
              </a:rPr>
              <a:t>Estonian institutional 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~   </a:t>
            </a:r>
            <a:r>
              <a:rPr lang="et-EE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6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et-EE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7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%</a:t>
            </a:r>
            <a:endParaRPr lang="en-GB" sz="32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l" rtl="0" latinLnBrk="1" hangingPunct="0">
              <a:buFont typeface="Arial" panose="020B0604020202020204" pitchFamily="34" charset="0"/>
              <a:buNone/>
            </a:pPr>
            <a:r>
              <a:rPr lang="en-GB" sz="3200" dirty="0">
                <a:solidFill>
                  <a:schemeClr val="tx2">
                    <a:lumMod val="50000"/>
                  </a:schemeClr>
                </a:solidFill>
              </a:rPr>
              <a:t>Ret</a:t>
            </a:r>
            <a:r>
              <a:rPr lang="et-EE" sz="3200" dirty="0" err="1">
                <a:solidFill>
                  <a:schemeClr val="tx2">
                    <a:lumMod val="50000"/>
                  </a:schemeClr>
                </a:solidFill>
              </a:rPr>
              <a:t>ail</a:t>
            </a:r>
            <a:r>
              <a:rPr lang="et-EE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t-EE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~ 17.4%</a:t>
            </a:r>
            <a:endParaRPr lang="et-EE" sz="32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74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955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err="1"/>
              <a:t>Stakeholders</a:t>
            </a:r>
            <a:r>
              <a:rPr lang="et-EE" dirty="0"/>
              <a:t> of Tallinna Vesi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345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i="1" spc="-58" dirty="0">
                <a:solidFill>
                  <a:schemeClr val="bg2"/>
                </a:solidFill>
              </a:rPr>
              <a:t>(review of the damages claim is suspended until the main dispute is resolved)</a:t>
            </a:r>
            <a:r>
              <a:rPr lang="en-GB" sz="3200" dirty="0">
                <a:solidFill>
                  <a:schemeClr val="bg2"/>
                </a:solidFill>
              </a:rPr>
              <a:t> 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42058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i="1" spc="-58" dirty="0">
                <a:solidFill>
                  <a:schemeClr val="bg2"/>
                </a:solidFill>
              </a:rPr>
              <a:t>(review of the damages claim is suspended until the main dispute is resolved)</a:t>
            </a:r>
            <a:r>
              <a:rPr lang="en-GB" sz="3200" dirty="0">
                <a:solidFill>
                  <a:schemeClr val="bg2"/>
                </a:solidFill>
              </a:rPr>
              <a:t> 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786516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913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t="7184" r="738" b="8758"/>
          <a:stretch>
            <a:fillRect/>
          </a:stretch>
        </p:blipFill>
        <p:spPr>
          <a:xfrm>
            <a:off x="245" y="-1"/>
            <a:ext cx="24383755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2173" y="1182698"/>
            <a:ext cx="20241826" cy="11680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33489" y="-1739995"/>
            <a:ext cx="11375378" cy="739399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5570933" y="2762682"/>
            <a:ext cx="17078106" cy="2286001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570933" y="5478677"/>
            <a:ext cx="17078106" cy="6131748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rgbClr val="F2F2F2"/>
                </a:solidFill>
              </a:defRPr>
            </a:lvl1pPr>
            <a:lvl2pPr marL="762000">
              <a:buChar char="•"/>
              <a:defRPr>
                <a:solidFill>
                  <a:srgbClr val="F2F2F2"/>
                </a:solidFill>
              </a:defRPr>
            </a:lvl2pPr>
            <a:lvl3pPr marL="762000" indent="-762000">
              <a:defRPr>
                <a:solidFill>
                  <a:srgbClr val="F2F2F2"/>
                </a:solidFill>
              </a:defRPr>
            </a:lvl3pPr>
            <a:lvl4pPr marL="762000" indent="-762000">
              <a:buChar char="•"/>
              <a:defRPr>
                <a:solidFill>
                  <a:srgbClr val="F2F2F2"/>
                </a:solidFill>
              </a:defRPr>
            </a:lvl4pPr>
            <a:lvl5pPr marL="762000" indent="-762000">
              <a:buChar char="•"/>
              <a:defRPr>
                <a:solidFill>
                  <a:srgbClr val="F2F2F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xfrm>
            <a:off x="1881773" y="2572023"/>
            <a:ext cx="11423404" cy="2286001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81775" y="6205112"/>
            <a:ext cx="11423405" cy="6760811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chemeClr val="accent2"/>
                </a:solidFill>
              </a:defRPr>
            </a:lvl1pPr>
            <a:lvl2pPr marL="762000"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defRPr>
                <a:solidFill>
                  <a:schemeClr val="accent2"/>
                </a:solidFill>
              </a:defRPr>
            </a:lvl3pPr>
            <a:lvl4pPr marL="762000" indent="-762000"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Picture Placeholder 15"/>
          <p:cNvSpPr>
            <a:spLocks noGrp="1"/>
          </p:cNvSpPr>
          <p:nvPr>
            <p:ph type="pic" idx="13"/>
          </p:nvPr>
        </p:nvSpPr>
        <p:spPr>
          <a:xfrm>
            <a:off x="13936133" y="-1"/>
            <a:ext cx="10447868" cy="13716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5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56726" y="-2506873"/>
            <a:ext cx="13403052" cy="871198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1016783"/>
            <a:ext cx="24565440" cy="16317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8815" y="-2438822"/>
            <a:ext cx="11480801" cy="8407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2970378" y="1402154"/>
            <a:ext cx="9427630" cy="2952494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62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2896851"/>
            <a:ext cx="24384001" cy="81915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86277" y="6795253"/>
            <a:ext cx="21523239" cy="5438991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chemeClr val="accent2"/>
                </a:solidFill>
              </a:defRPr>
            </a:lvl1pPr>
            <a:lvl2pPr marL="762000"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defRPr>
                <a:solidFill>
                  <a:schemeClr val="accent2"/>
                </a:solidFill>
              </a:defRPr>
            </a:lvl3pPr>
            <a:lvl4pPr marL="762000" indent="-762000"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icture Placeholder 13"/>
          <p:cNvSpPr>
            <a:spLocks noGrp="1"/>
          </p:cNvSpPr>
          <p:nvPr>
            <p:ph type="pic" sz="half" idx="13"/>
          </p:nvPr>
        </p:nvSpPr>
        <p:spPr>
          <a:xfrm>
            <a:off x="-1" y="-1"/>
            <a:ext cx="24384001" cy="5480052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7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8815" y="-2438822"/>
            <a:ext cx="11480801" cy="8407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2970378" y="1402154"/>
            <a:ext cx="9427630" cy="2952494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86277" y="6795253"/>
            <a:ext cx="21523239" cy="5438991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chemeClr val="accent2"/>
                </a:solidFill>
              </a:defRPr>
            </a:lvl1pPr>
            <a:lvl2pPr marL="762000"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defRPr>
                <a:solidFill>
                  <a:schemeClr val="accent2"/>
                </a:solidFill>
              </a:defRPr>
            </a:lvl3pPr>
            <a:lvl4pPr marL="762000" indent="-762000"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0688" y="403498"/>
            <a:ext cx="912331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xfrm>
            <a:off x="1186277" y="4740839"/>
            <a:ext cx="12784156" cy="2286001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86277" y="7261498"/>
            <a:ext cx="12784156" cy="5438991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chemeClr val="accent2"/>
                </a:solidFill>
              </a:defRPr>
            </a:lvl1pPr>
            <a:lvl2pPr marL="762000"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defRPr>
                <a:solidFill>
                  <a:schemeClr val="accent2"/>
                </a:solidFill>
              </a:defRPr>
            </a:lvl3pPr>
            <a:lvl4pPr marL="762000" indent="-762000"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8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3"/>
            <a:ext cx="24384001" cy="2640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76324" y="-2543953"/>
            <a:ext cx="11375378" cy="739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047846" y="758639"/>
            <a:ext cx="4064001" cy="135466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"/>
            <a:ext cx="24384001" cy="13715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6324" y="-2543953"/>
            <a:ext cx="11375378" cy="739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2170" y="1182695"/>
            <a:ext cx="20241827" cy="11680623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itle 1"/>
          <p:cNvSpPr txBox="1"/>
          <p:nvPr/>
        </p:nvSpPr>
        <p:spPr>
          <a:xfrm>
            <a:off x="5570933" y="2762682"/>
            <a:ext cx="17078106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>
            <a:lvl1pPr defTabSz="1194816">
              <a:lnSpc>
                <a:spcPct val="64000"/>
              </a:lnSpc>
              <a:defRPr sz="10388">
                <a:solidFill>
                  <a:schemeClr val="accent2"/>
                </a:solidFill>
                <a:latin typeface="DIN Pro"/>
                <a:ea typeface="DIN Pro"/>
                <a:cs typeface="DIN Pro"/>
                <a:sym typeface="DIN Pro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570933" y="5478677"/>
            <a:ext cx="17078106" cy="6131748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chemeClr val="accent2"/>
                </a:solidFill>
              </a:defRPr>
            </a:lvl1pPr>
            <a:lvl2pPr marL="762000"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defRPr>
                <a:solidFill>
                  <a:schemeClr val="accent2"/>
                </a:solidFill>
              </a:defRPr>
            </a:lvl3pPr>
            <a:lvl4pPr marL="762000" indent="-762000"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t="7184" r="738" b="8758"/>
          <a:stretch>
            <a:fillRect/>
          </a:stretch>
        </p:blipFill>
        <p:spPr>
          <a:xfrm>
            <a:off x="245" y="-1"/>
            <a:ext cx="24383755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2170" y="1182693"/>
            <a:ext cx="20241832" cy="11680623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5570933" y="5502098"/>
            <a:ext cx="17078106" cy="2286001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70933" y="7998157"/>
            <a:ext cx="17078106" cy="3904615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rgbClr val="F2F2F2"/>
                </a:solidFill>
              </a:defRPr>
            </a:lvl1pPr>
            <a:lvl2pPr marL="762000">
              <a:buChar char="•"/>
              <a:defRPr>
                <a:solidFill>
                  <a:srgbClr val="F2F2F2"/>
                </a:solidFill>
              </a:defRPr>
            </a:lvl2pPr>
            <a:lvl3pPr marL="762000" indent="-762000">
              <a:defRPr>
                <a:solidFill>
                  <a:srgbClr val="F2F2F2"/>
                </a:solidFill>
              </a:defRPr>
            </a:lvl3pPr>
            <a:lvl4pPr marL="762000" indent="-762000">
              <a:buChar char="•"/>
              <a:defRPr>
                <a:solidFill>
                  <a:srgbClr val="F2F2F2"/>
                </a:solidFill>
              </a:defRPr>
            </a:lvl4pPr>
            <a:lvl5pPr marL="762000" indent="-762000">
              <a:buChar char="•"/>
              <a:defRPr>
                <a:solidFill>
                  <a:srgbClr val="F2F2F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3"/>
            <a:ext cx="24384001" cy="2695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47846" y="758639"/>
            <a:ext cx="4064001" cy="1354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28" descr="Picture 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76324" y="-2642822"/>
            <a:ext cx="11375378" cy="7393993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4106" y="9583421"/>
            <a:ext cx="6850284" cy="332232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chemeClr val="accent2"/>
                </a:solidFill>
              </a:defRPr>
            </a:lvl1pPr>
            <a:lvl2pPr marL="762000">
              <a:buFontTx/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buFontTx/>
              <a:defRPr>
                <a:solidFill>
                  <a:schemeClr val="accent2"/>
                </a:solidFill>
              </a:defRPr>
            </a:lvl3pPr>
            <a:lvl4pPr marL="762000" indent="-762000">
              <a:buFontTx/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FontTx/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3"/>
            <a:ext cx="24384001" cy="2695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47846" y="758639"/>
            <a:ext cx="4064001" cy="1354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76324" y="-2642822"/>
            <a:ext cx="11375378" cy="7393993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1186277" y="4740839"/>
            <a:ext cx="21523242" cy="2286001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86277" y="7261498"/>
            <a:ext cx="21523239" cy="5438991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chemeClr val="accent2"/>
                </a:solidFill>
              </a:defRPr>
            </a:lvl1pPr>
            <a:lvl2pPr marL="762000"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defRPr>
                <a:solidFill>
                  <a:schemeClr val="accent2"/>
                </a:solidFill>
              </a:defRPr>
            </a:lvl3pPr>
            <a:lvl4pPr marL="762000" indent="-762000"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0688" y="403498"/>
            <a:ext cx="9123313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3"/>
            <a:ext cx="24384001" cy="2695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47846" y="758639"/>
            <a:ext cx="4064001" cy="1354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076324" y="-2642822"/>
            <a:ext cx="11375378" cy="7393993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itle Text"/>
          <p:cNvSpPr txBox="1">
            <a:spLocks noGrp="1"/>
          </p:cNvSpPr>
          <p:nvPr>
            <p:ph type="title"/>
          </p:nvPr>
        </p:nvSpPr>
        <p:spPr>
          <a:xfrm>
            <a:off x="1186277" y="4740839"/>
            <a:ext cx="12784156" cy="2286001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86277" y="7261498"/>
            <a:ext cx="12784156" cy="5438991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chemeClr val="accent2"/>
                </a:solidFill>
              </a:defRPr>
            </a:lvl1pPr>
            <a:lvl2pPr marL="762000"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defRPr>
                <a:solidFill>
                  <a:schemeClr val="accent2"/>
                </a:solidFill>
              </a:defRPr>
            </a:lvl3pPr>
            <a:lvl4pPr marL="762000" indent="-762000"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6324" y="-2543953"/>
            <a:ext cx="11375378" cy="739399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219199" y="3381533"/>
            <a:ext cx="21945601" cy="58743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icture Placeholder 10"/>
          <p:cNvSpPr>
            <a:spLocks noGrp="1"/>
          </p:cNvSpPr>
          <p:nvPr>
            <p:ph type="pic" idx="13"/>
          </p:nvPr>
        </p:nvSpPr>
        <p:spPr>
          <a:xfrm>
            <a:off x="-1" y="-1"/>
            <a:ext cx="24384001" cy="11077903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27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020373"/>
            <a:ext cx="24384001" cy="2695627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Title Text"/>
          <p:cNvSpPr txBox="1">
            <a:spLocks noGrp="1"/>
          </p:cNvSpPr>
          <p:nvPr>
            <p:ph type="title"/>
          </p:nvPr>
        </p:nvSpPr>
        <p:spPr>
          <a:xfrm>
            <a:off x="846615" y="11591810"/>
            <a:ext cx="22362342" cy="1567697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075709"/>
            <a:ext cx="24384001" cy="264029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Picture Placeholder 10"/>
          <p:cNvSpPr>
            <a:spLocks noGrp="1"/>
          </p:cNvSpPr>
          <p:nvPr>
            <p:ph type="pic" idx="13"/>
          </p:nvPr>
        </p:nvSpPr>
        <p:spPr>
          <a:xfrm>
            <a:off x="-1" y="-1"/>
            <a:ext cx="24384001" cy="11077903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9" name="Title Text"/>
          <p:cNvSpPr txBox="1">
            <a:spLocks noGrp="1"/>
          </p:cNvSpPr>
          <p:nvPr>
            <p:ph type="title"/>
          </p:nvPr>
        </p:nvSpPr>
        <p:spPr>
          <a:xfrm>
            <a:off x="846615" y="11591810"/>
            <a:ext cx="22362342" cy="1567697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icture Placeholder 10"/>
          <p:cNvSpPr>
            <a:spLocks noGrp="1"/>
          </p:cNvSpPr>
          <p:nvPr>
            <p:ph type="pic" idx="13"/>
          </p:nvPr>
        </p:nvSpPr>
        <p:spPr>
          <a:xfrm>
            <a:off x="-1" y="-1"/>
            <a:ext cx="24384001" cy="11077903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298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075709"/>
            <a:ext cx="24384001" cy="26402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Title Text"/>
          <p:cNvSpPr txBox="1">
            <a:spLocks noGrp="1"/>
          </p:cNvSpPr>
          <p:nvPr>
            <p:ph type="title"/>
          </p:nvPr>
        </p:nvSpPr>
        <p:spPr>
          <a:xfrm>
            <a:off x="846615" y="11591810"/>
            <a:ext cx="22362342" cy="1567697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 Text"/>
          <p:cNvSpPr txBox="1">
            <a:spLocks noGrp="1"/>
          </p:cNvSpPr>
          <p:nvPr>
            <p:ph type="title"/>
          </p:nvPr>
        </p:nvSpPr>
        <p:spPr>
          <a:xfrm>
            <a:off x="1676399" y="730250"/>
            <a:ext cx="21031201" cy="2651128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1828800">
              <a:lnSpc>
                <a:spcPct val="90000"/>
              </a:lnSpc>
              <a:defRPr sz="84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8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399" y="3651250"/>
            <a:ext cx="21031201" cy="8702677"/>
          </a:xfrm>
          <a:prstGeom prst="rect">
            <a:avLst/>
          </a:prstGeom>
        </p:spPr>
        <p:txBody>
          <a:bodyPr lIns="45719" tIns="45719" rIns="45719" bIns="45719"/>
          <a:lstStyle>
            <a:lvl1pPr marL="424542" indent="-424542" defTabSz="1828800">
              <a:lnSpc>
                <a:spcPct val="90000"/>
              </a:lnSpc>
              <a:spcBef>
                <a:spcPts val="2000"/>
              </a:spcBef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1409700" indent="-495300" defTabSz="1828800">
              <a:lnSpc>
                <a:spcPct val="90000"/>
              </a:lnSpc>
              <a:spcBef>
                <a:spcPts val="2000"/>
              </a:spcBef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2423160" indent="-594360" defTabSz="1828800">
              <a:lnSpc>
                <a:spcPct val="90000"/>
              </a:lnSpc>
              <a:spcBef>
                <a:spcPts val="2000"/>
              </a:spcBef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3403600" indent="-660400" defTabSz="1828800">
              <a:lnSpc>
                <a:spcPct val="90000"/>
              </a:lnSpc>
              <a:spcBef>
                <a:spcPts val="2000"/>
              </a:spcBef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4318000" indent="-660400" defTabSz="1828800">
              <a:lnSpc>
                <a:spcPct val="90000"/>
              </a:lnSpc>
              <a:spcBef>
                <a:spcPts val="2000"/>
              </a:spcBef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83777" y="12854305"/>
            <a:ext cx="423823" cy="447040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 Text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1828800">
              <a:lnSpc>
                <a:spcPct val="90000"/>
              </a:lnSpc>
              <a:defRPr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4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45719" tIns="45719" rIns="45719" bIns="45719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1447800" indent="-533400" defTabSz="1828800">
              <a:lnSpc>
                <a:spcPct val="90000"/>
              </a:lnSpc>
              <a:spcBef>
                <a:spcPts val="2000"/>
              </a:spcBef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2468879" indent="-640079" defTabSz="1828800">
              <a:lnSpc>
                <a:spcPct val="90000"/>
              </a:lnSpc>
              <a:spcBef>
                <a:spcPts val="2000"/>
              </a:spcBef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3454400" indent="-711200" defTabSz="1828800">
              <a:lnSpc>
                <a:spcPct val="90000"/>
              </a:lnSpc>
              <a:spcBef>
                <a:spcPts val="2000"/>
              </a:spcBef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4368800" indent="-711200" defTabSz="1828800">
              <a:lnSpc>
                <a:spcPct val="90000"/>
              </a:lnSpc>
              <a:spcBef>
                <a:spcPts val="2000"/>
              </a:spcBef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83777" y="12854305"/>
            <a:ext cx="423824" cy="447040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Text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1828800">
              <a:lnSpc>
                <a:spcPct val="90000"/>
              </a:lnSpc>
              <a:defRPr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 lIns="45719" tIns="45719" rIns="45719" bIns="45719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1447800" indent="-533400" defTabSz="1828800">
              <a:lnSpc>
                <a:spcPct val="90000"/>
              </a:lnSpc>
              <a:spcBef>
                <a:spcPts val="2000"/>
              </a:spcBef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2468879" indent="-640079" defTabSz="1828800">
              <a:lnSpc>
                <a:spcPct val="90000"/>
              </a:lnSpc>
              <a:spcBef>
                <a:spcPts val="2000"/>
              </a:spcBef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3454400" indent="-711200" defTabSz="1828800">
              <a:lnSpc>
                <a:spcPct val="90000"/>
              </a:lnSpc>
              <a:spcBef>
                <a:spcPts val="2000"/>
              </a:spcBef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4368800" indent="-711200" defTabSz="1828800">
              <a:lnSpc>
                <a:spcPct val="90000"/>
              </a:lnSpc>
              <a:spcBef>
                <a:spcPts val="2000"/>
              </a:spcBef>
              <a:buChar char="•"/>
              <a:defRPr sz="5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83777" y="12854305"/>
            <a:ext cx="423824" cy="447040"/>
          </a:xfrm>
          <a:prstGeom prst="rect">
            <a:avLst/>
          </a:prstGeom>
        </p:spPr>
        <p:txBody>
          <a:bodyPr lIns="45719" tIns="45719" rIns="45719" bIns="45719"/>
          <a:lstStyle>
            <a:lvl1pPr defTabSz="914400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t="7184" r="738" b="8758"/>
          <a:stretch>
            <a:fillRect/>
          </a:stretch>
        </p:blipFill>
        <p:spPr>
          <a:xfrm>
            <a:off x="245" y="-1"/>
            <a:ext cx="24383755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2173" y="1182698"/>
            <a:ext cx="20241827" cy="11680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33489" y="-1739995"/>
            <a:ext cx="11375378" cy="7393996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5570933" y="2762682"/>
            <a:ext cx="17078106" cy="2286001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570933" y="5478677"/>
            <a:ext cx="17078106" cy="6131748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rgbClr val="F2F2F2"/>
                </a:solidFill>
              </a:defRPr>
            </a:lvl1pPr>
            <a:lvl2pPr marL="762000">
              <a:buChar char="•"/>
              <a:defRPr>
                <a:solidFill>
                  <a:srgbClr val="F2F2F2"/>
                </a:solidFill>
              </a:defRPr>
            </a:lvl2pPr>
            <a:lvl3pPr marL="762000" indent="-762000">
              <a:defRPr>
                <a:solidFill>
                  <a:srgbClr val="F2F2F2"/>
                </a:solidFill>
              </a:defRPr>
            </a:lvl3pPr>
            <a:lvl4pPr marL="762000" indent="-762000">
              <a:buChar char="•"/>
              <a:defRPr>
                <a:solidFill>
                  <a:srgbClr val="F2F2F2"/>
                </a:solidFill>
              </a:defRPr>
            </a:lvl4pPr>
            <a:lvl5pPr marL="762000" indent="-762000">
              <a:buChar char="•"/>
              <a:defRPr>
                <a:solidFill>
                  <a:srgbClr val="F2F2F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56726" y="-2506873"/>
            <a:ext cx="13403052" cy="8711986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icture Placeholder 15"/>
          <p:cNvSpPr>
            <a:spLocks noGrp="1"/>
          </p:cNvSpPr>
          <p:nvPr>
            <p:ph type="pic" idx="13"/>
          </p:nvPr>
        </p:nvSpPr>
        <p:spPr>
          <a:xfrm>
            <a:off x="13936133" y="-1"/>
            <a:ext cx="10447868" cy="13716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1881773" y="2572023"/>
            <a:ext cx="11423404" cy="2286001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81775" y="6205112"/>
            <a:ext cx="11423405" cy="6760811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chemeClr val="accent2"/>
                </a:solidFill>
              </a:defRPr>
            </a:lvl1pPr>
            <a:lvl2pPr marL="762000"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defRPr>
                <a:solidFill>
                  <a:schemeClr val="accent2"/>
                </a:solidFill>
              </a:defRPr>
            </a:lvl3pPr>
            <a:lvl4pPr marL="762000" indent="-762000"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1016783"/>
            <a:ext cx="24565440" cy="16317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8815" y="-2438822"/>
            <a:ext cx="11480801" cy="8407401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2970378" y="1402154"/>
            <a:ext cx="9427630" cy="2952494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58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2896851"/>
            <a:ext cx="24384001" cy="81915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81775" y="6545264"/>
            <a:ext cx="21403723" cy="5730964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chemeClr val="accent2"/>
                </a:solidFill>
              </a:defRPr>
            </a:lvl1pPr>
            <a:lvl2pPr marL="762000"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defRPr>
                <a:solidFill>
                  <a:schemeClr val="accent2"/>
                </a:solidFill>
              </a:defRPr>
            </a:lvl3pPr>
            <a:lvl4pPr marL="762000" indent="-762000"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1186277" y="4740839"/>
            <a:ext cx="10804919" cy="2286001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9600"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6279" y="7261498"/>
            <a:ext cx="10804916" cy="5438991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chemeClr val="accent2"/>
                </a:solidFill>
              </a:defRPr>
            </a:lvl1pPr>
            <a:lvl2pPr marL="762000"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defRPr>
                <a:solidFill>
                  <a:schemeClr val="accent2"/>
                </a:solidFill>
              </a:defRPr>
            </a:lvl3pPr>
            <a:lvl4pPr marL="762000" indent="-762000"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0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2640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6324" y="-2543953"/>
            <a:ext cx="11375378" cy="739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47846" y="758639"/>
            <a:ext cx="4064001" cy="1354668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6324" y="-2543953"/>
            <a:ext cx="11375378" cy="739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2170" y="1182695"/>
            <a:ext cx="20241827" cy="11680623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1"/>
          <p:cNvSpPr txBox="1"/>
          <p:nvPr/>
        </p:nvSpPr>
        <p:spPr>
          <a:xfrm>
            <a:off x="5570933" y="2762682"/>
            <a:ext cx="17078106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>
            <a:lvl1pPr defTabSz="1194816">
              <a:lnSpc>
                <a:spcPct val="64000"/>
              </a:lnSpc>
              <a:defRPr sz="10388">
                <a:solidFill>
                  <a:schemeClr val="accent2"/>
                </a:solidFill>
                <a:latin typeface="DIN Pro"/>
                <a:ea typeface="DIN Pro"/>
                <a:cs typeface="DIN Pro"/>
                <a:sym typeface="DIN Pro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570933" y="5478677"/>
            <a:ext cx="17078106" cy="6131748"/>
          </a:xfrm>
          <a:prstGeom prst="rect">
            <a:avLst/>
          </a:prstGeom>
        </p:spPr>
        <p:txBody>
          <a:bodyPr/>
          <a:lstStyle>
            <a:lvl1pPr marL="762000" indent="-762000">
              <a:defRPr>
                <a:solidFill>
                  <a:schemeClr val="accent2"/>
                </a:solidFill>
              </a:defRPr>
            </a:lvl1pPr>
            <a:lvl2pPr marL="762000">
              <a:buChar char="•"/>
              <a:defRPr>
                <a:solidFill>
                  <a:schemeClr val="accent2"/>
                </a:solidFill>
              </a:defRPr>
            </a:lvl2pPr>
            <a:lvl3pPr marL="762000" indent="-762000">
              <a:defRPr>
                <a:solidFill>
                  <a:schemeClr val="accent2"/>
                </a:solidFill>
              </a:defRPr>
            </a:lvl3pPr>
            <a:lvl4pPr marL="762000" indent="-762000">
              <a:buChar char="•"/>
              <a:defRPr>
                <a:solidFill>
                  <a:schemeClr val="accent2"/>
                </a:solidFill>
              </a:defRPr>
            </a:lvl4pPr>
            <a:lvl5pPr marL="762000" indent="-762000">
              <a:buChar char="•"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6324" y="-2543953"/>
            <a:ext cx="11375378" cy="739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965" y="2980879"/>
            <a:ext cx="4064001" cy="1354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6426" y="3633813"/>
            <a:ext cx="8071148" cy="807114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6324" y="-2543953"/>
            <a:ext cx="11375378" cy="739399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1219199" y="3381533"/>
            <a:ext cx="21945601" cy="58743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icture 8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Picture 2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0157965" y="2980879"/>
            <a:ext cx="4064001" cy="1354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7" descr="Picture 7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-2076324" y="-2543953"/>
            <a:ext cx="11375378" cy="7393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3" descr="Picture 3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8156426" y="3633813"/>
            <a:ext cx="8071148" cy="807114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9" tIns="121919" rIns="121919" bIns="1219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</p:sldLayoutIdLst>
  <p:transition spd="med"/>
  <p:hf hdr="0" dt="0"/>
  <p:txStyles>
    <p:titleStyle>
      <a:lvl1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1pPr>
      <a:lvl2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2pPr>
      <a:lvl3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3pPr>
      <a:lvl4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4pPr>
      <a:lvl5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5pPr>
      <a:lvl6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6pPr>
      <a:lvl7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7pPr>
      <a:lvl8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8pPr>
      <a:lvl9pPr marL="0" marR="0" indent="0" algn="ct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9pPr>
    </p:titleStyle>
    <p:bodyStyle>
      <a:lvl1pPr marL="914400" marR="0" indent="-914400" algn="l" defTabSz="12192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1pPr>
      <a:lvl2pPr marL="1219200" marR="0" indent="-762000" algn="l" defTabSz="12192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–"/>
        <a:tabLst/>
        <a:defRPr sz="48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2pPr>
      <a:lvl3pPr marL="1524000" marR="0" indent="-609600" algn="l" defTabSz="12192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3pPr>
      <a:lvl4pPr marL="1981200" marR="0" indent="-609600" algn="l" defTabSz="12192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–"/>
        <a:tabLst/>
        <a:defRPr sz="48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4pPr>
      <a:lvl5pPr marL="2438400" marR="0" indent="-609600" algn="l" defTabSz="12192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»"/>
        <a:tabLst/>
        <a:defRPr sz="48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5pPr>
      <a:lvl6pPr marL="2834639" marR="0" indent="-548639" algn="l" defTabSz="12192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6pPr>
      <a:lvl7pPr marL="3291840" marR="0" indent="-548640" algn="l" defTabSz="12192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7pPr>
      <a:lvl8pPr marL="3749040" marR="0" indent="-548640" algn="l" defTabSz="12192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8pPr>
      <a:lvl9pPr marL="4206240" marR="0" indent="-548640" algn="l" defTabSz="12192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3C3C3B"/>
          </a:solidFill>
          <a:uFillTx/>
          <a:latin typeface="DIN Pro"/>
          <a:ea typeface="DIN Pro"/>
          <a:cs typeface="DIN Pro"/>
          <a:sym typeface="DIN Pro"/>
        </a:defRPr>
      </a:lvl9pPr>
    </p:bodyStyle>
    <p:otherStyle>
      <a:lvl1pPr marL="0" marR="0" indent="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219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44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chart" Target="../charts/chart8.xml"/><Relationship Id="rId5" Type="http://schemas.openxmlformats.org/officeDocument/2006/relationships/image" Target="../media/image45.png"/><Relationship Id="rId10" Type="http://schemas.openxmlformats.org/officeDocument/2006/relationships/chart" Target="../charts/chart7.xml"/><Relationship Id="rId4" Type="http://schemas.openxmlformats.org/officeDocument/2006/relationships/chart" Target="../charts/chart3.xml"/><Relationship Id="rId9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E9B89-A811-40ED-9F70-8961EC55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789" y="2009935"/>
            <a:ext cx="14638421" cy="5874396"/>
          </a:xfrm>
        </p:spPr>
        <p:txBody>
          <a:bodyPr>
            <a:noAutofit/>
          </a:bodyPr>
          <a:lstStyle/>
          <a:p>
            <a:r>
              <a:rPr lang="et-EE" sz="23300" dirty="0" err="1">
                <a:latin typeface="Radiant Beauty" panose="00000500000000000000" pitchFamily="2" charset="0"/>
              </a:rPr>
              <a:t>We</a:t>
            </a:r>
            <a:r>
              <a:rPr lang="et-EE" sz="23300" dirty="0">
                <a:latin typeface="Radiant Beauty" panose="00000500000000000000" pitchFamily="2" charset="0"/>
              </a:rPr>
              <a:t> </a:t>
            </a:r>
            <a:r>
              <a:rPr lang="et-EE" sz="23300" dirty="0" err="1">
                <a:latin typeface="Radiant Beauty" panose="00000500000000000000" pitchFamily="2" charset="0"/>
              </a:rPr>
              <a:t>create</a:t>
            </a:r>
            <a:r>
              <a:rPr lang="et-EE" sz="23300" dirty="0">
                <a:latin typeface="Radiant Beauty" panose="00000500000000000000" pitchFamily="2" charset="0"/>
              </a:rPr>
              <a:t> </a:t>
            </a:r>
            <a:r>
              <a:rPr lang="et-EE" sz="23300" dirty="0" err="1">
                <a:solidFill>
                  <a:schemeClr val="bg1"/>
                </a:solidFill>
                <a:latin typeface="Radiant Beauty" panose="00000500000000000000" pitchFamily="2" charset="0"/>
              </a:rPr>
              <a:t>better</a:t>
            </a:r>
            <a:r>
              <a:rPr lang="et-EE" sz="23300" dirty="0">
                <a:solidFill>
                  <a:schemeClr val="bg1"/>
                </a:solidFill>
                <a:latin typeface="Radiant Beauty" panose="00000500000000000000" pitchFamily="2" charset="0"/>
              </a:rPr>
              <a:t> </a:t>
            </a:r>
            <a:r>
              <a:rPr lang="et-EE" sz="23300" dirty="0" err="1">
                <a:solidFill>
                  <a:schemeClr val="bg1"/>
                </a:solidFill>
                <a:latin typeface="Radiant Beauty" panose="00000500000000000000" pitchFamily="2" charset="0"/>
              </a:rPr>
              <a:t>life</a:t>
            </a:r>
            <a:endParaRPr lang="en-GB" sz="23300" dirty="0">
              <a:solidFill>
                <a:schemeClr val="bg1"/>
              </a:solidFill>
              <a:latin typeface="Radiant Beauty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5A195-1D73-474F-8766-10C64C924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23" y="10182881"/>
            <a:ext cx="6018753" cy="20320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5A392A-5F82-4B7E-95EA-CD73BE75FD1F}"/>
              </a:ext>
            </a:extLst>
          </p:cNvPr>
          <p:cNvSpPr txBox="1">
            <a:spLocks/>
          </p:cNvSpPr>
          <p:nvPr/>
        </p:nvSpPr>
        <p:spPr>
          <a:xfrm>
            <a:off x="8381999" y="4480418"/>
            <a:ext cx="14638421" cy="587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9" tIns="121919" rIns="121919" bIns="121919" anchor="ctr">
            <a:noAutofit/>
          </a:bodyPr>
          <a:lstStyle>
            <a:lvl1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F2F2F2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1pPr>
            <a:lvl2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2pPr>
            <a:lvl3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3pPr>
            <a:lvl4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4pPr>
            <a:lvl5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5pPr>
            <a:lvl6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6pPr>
            <a:lvl7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7pPr>
            <a:lvl8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8pPr>
            <a:lvl9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9pPr>
          </a:lstStyle>
          <a:p>
            <a:pPr hangingPunct="1"/>
            <a:r>
              <a:rPr lang="et-EE" sz="23300" dirty="0" err="1">
                <a:latin typeface="Radiant Beauty" panose="00000500000000000000" pitchFamily="2" charset="0"/>
              </a:rPr>
              <a:t>with</a:t>
            </a:r>
            <a:r>
              <a:rPr lang="et-EE" sz="23300" dirty="0">
                <a:latin typeface="Radiant Beauty" panose="00000500000000000000" pitchFamily="2" charset="0"/>
              </a:rPr>
              <a:t> </a:t>
            </a:r>
            <a:r>
              <a:rPr lang="et-EE" sz="23300" dirty="0">
                <a:solidFill>
                  <a:schemeClr val="accent3"/>
                </a:solidFill>
                <a:latin typeface="Radiant Beauty" panose="00000500000000000000" pitchFamily="2" charset="0"/>
              </a:rPr>
              <a:t>pure </a:t>
            </a:r>
            <a:r>
              <a:rPr lang="et-EE" sz="23300" dirty="0" err="1">
                <a:solidFill>
                  <a:schemeClr val="accent3"/>
                </a:solidFill>
                <a:latin typeface="Radiant Beauty" panose="00000500000000000000" pitchFamily="2" charset="0"/>
              </a:rPr>
              <a:t>water</a:t>
            </a:r>
            <a:r>
              <a:rPr lang="et-EE" sz="23300" dirty="0">
                <a:latin typeface="Radiant Beauty" panose="00000500000000000000" pitchFamily="2" charset="0"/>
              </a:rPr>
              <a:t>!</a:t>
            </a:r>
            <a:endParaRPr lang="en-GB" sz="23300" dirty="0">
              <a:latin typeface="Radiant Beauty" panose="00000500000000000000" pitchFamily="2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2E6DF-79AB-4CF9-B9FE-40D7EE66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38" y="1243045"/>
            <a:ext cx="12412979" cy="2286001"/>
          </a:xfrm>
        </p:spPr>
        <p:txBody>
          <a:bodyPr>
            <a:normAutofit fontScale="90000"/>
          </a:bodyPr>
          <a:lstStyle/>
          <a:p>
            <a:r>
              <a:rPr lang="en-GB" dirty="0"/>
              <a:t>Privatisation and IPO </a:t>
            </a:r>
          </a:p>
        </p:txBody>
      </p:sp>
      <p:sp>
        <p:nvSpPr>
          <p:cNvPr id="7" name="Rounded Rectangle 37">
            <a:extLst>
              <a:ext uri="{FF2B5EF4-FFF2-40B4-BE49-F238E27FC236}">
                <a16:creationId xmlns:a16="http://schemas.microsoft.com/office/drawing/2014/main" id="{89744A01-7C27-4C9C-A129-D822B764ABD0}"/>
              </a:ext>
            </a:extLst>
          </p:cNvPr>
          <p:cNvSpPr/>
          <p:nvPr/>
        </p:nvSpPr>
        <p:spPr>
          <a:xfrm>
            <a:off x="5053185" y="3653478"/>
            <a:ext cx="11155679" cy="2156619"/>
          </a:xfrm>
          <a:prstGeom prst="roundRect">
            <a:avLst/>
          </a:prstGeom>
          <a:noFill/>
          <a:ln w="889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hangingPunct="1"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t-EE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</a:rPr>
              <a:t>Approved by all relevant Governmental bodies </a:t>
            </a:r>
          </a:p>
          <a:p>
            <a:pPr hangingPunct="1"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t-EE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</a:rPr>
              <a:t>Full support of EBRD, release of State guarantee</a:t>
            </a:r>
          </a:p>
          <a:p>
            <a:pPr hangingPunct="1"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t-EE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</a:rPr>
              <a:t>Exclusive right to operate in the area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2799CA89-344D-4905-B94D-5A167B753873}"/>
              </a:ext>
            </a:extLst>
          </p:cNvPr>
          <p:cNvSpPr/>
          <p:nvPr/>
        </p:nvSpPr>
        <p:spPr>
          <a:xfrm>
            <a:off x="5053185" y="6251228"/>
            <a:ext cx="9668655" cy="4199731"/>
          </a:xfrm>
          <a:prstGeom prst="roundRect">
            <a:avLst/>
          </a:prstGeom>
          <a:noFill/>
          <a:ln w="889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hangingPunct="1"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t-EE" sz="4000" dirty="0">
                <a:solidFill>
                  <a:schemeClr val="tx2">
                    <a:lumMod val="50000"/>
                  </a:schemeClr>
                </a:solidFill>
                <a:sym typeface="Sosa"/>
              </a:rPr>
              <a:t> 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  <a:sym typeface="Sosa"/>
              </a:rPr>
              <a:t>60% lowest tariffs increase</a:t>
            </a:r>
            <a:endParaRPr lang="en-GB" sz="4000" dirty="0">
              <a:solidFill>
                <a:schemeClr val="tx2">
                  <a:lumMod val="50000"/>
                </a:schemeClr>
              </a:solidFill>
            </a:endParaRPr>
          </a:p>
          <a:p>
            <a:pPr hangingPunct="1"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t-EE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</a:rPr>
              <a:t>Remarkable increase in quality to meet EU standards;</a:t>
            </a:r>
          </a:p>
          <a:p>
            <a:pPr hangingPunct="1"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t-EE" sz="4000" dirty="0">
                <a:solidFill>
                  <a:schemeClr val="tx2">
                    <a:lumMod val="50000"/>
                  </a:schemeClr>
                </a:solidFill>
                <a:sym typeface="Sosa"/>
              </a:rPr>
              <a:t> 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  <a:sym typeface="Sosa"/>
              </a:rPr>
              <a:t>40% highest price paid for the shares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  <a:sym typeface="Sosa"/>
              </a:rPr>
              <a:t>(129% 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  <a:sym typeface="Sosa"/>
              </a:rPr>
              <a:t>remium paid to</a:t>
            </a:r>
            <a:r>
              <a:rPr lang="et-EE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  <a:sym typeface="Sosa"/>
              </a:rPr>
              <a:t>City of Tallinn)</a:t>
            </a:r>
          </a:p>
          <a:p>
            <a:pPr hangingPunct="1"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t-EE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</a:rPr>
              <a:t>AS Tallinna Vesi is the asset owner</a:t>
            </a:r>
            <a:endParaRPr lang="en-GB" sz="4000" dirty="0">
              <a:solidFill>
                <a:schemeClr val="tx2">
                  <a:lumMod val="50000"/>
                </a:schemeClr>
              </a:solidFill>
              <a:sym typeface="Sosa"/>
            </a:endParaRPr>
          </a:p>
        </p:txBody>
      </p:sp>
      <p:sp>
        <p:nvSpPr>
          <p:cNvPr id="9" name="Rounded Rectangle 38">
            <a:extLst>
              <a:ext uri="{FF2B5EF4-FFF2-40B4-BE49-F238E27FC236}">
                <a16:creationId xmlns:a16="http://schemas.microsoft.com/office/drawing/2014/main" id="{5FC60C2D-ECAD-43FB-8F94-B7E76F1EB15E}"/>
              </a:ext>
            </a:extLst>
          </p:cNvPr>
          <p:cNvSpPr/>
          <p:nvPr/>
        </p:nvSpPr>
        <p:spPr>
          <a:xfrm>
            <a:off x="5053185" y="10939655"/>
            <a:ext cx="11155679" cy="1475581"/>
          </a:xfrm>
          <a:prstGeom prst="roundRect">
            <a:avLst/>
          </a:prstGeom>
          <a:noFill/>
          <a:ln w="889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t-EE" sz="4000" dirty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GB" altLang="et-EE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Privatisation contract key element in IPO circular </a:t>
            </a:r>
          </a:p>
          <a:p>
            <a:pPr algn="l" eaLnBrk="1" hangingPunct="1"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n-GB" altLang="et-EE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t-EE" altLang="et-EE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t-EE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Listing price 9,25 </a:t>
            </a:r>
            <a:r>
              <a:rPr lang="et-EE" altLang="et-EE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€</a:t>
            </a:r>
            <a:r>
              <a:rPr lang="en-GB" altLang="et-EE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  <a:endParaRPr lang="en-GB" altLang="et-EE" sz="3200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0C85FDF-61F7-4748-B757-DDB6BC756A43}"/>
              </a:ext>
            </a:extLst>
          </p:cNvPr>
          <p:cNvSpPr txBox="1">
            <a:spLocks/>
          </p:cNvSpPr>
          <p:nvPr/>
        </p:nvSpPr>
        <p:spPr>
          <a:xfrm>
            <a:off x="207851" y="3621084"/>
            <a:ext cx="4579620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>
            <a:lvl1pPr marL="0" marR="0" indent="0" algn="l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1pPr>
            <a:lvl2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2pPr>
            <a:lvl3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3pPr>
            <a:lvl4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4pPr>
            <a:lvl5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5pPr>
            <a:lvl6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6pPr>
            <a:lvl7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7pPr>
            <a:lvl8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8pPr>
            <a:lvl9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9pPr>
          </a:lstStyle>
          <a:p>
            <a:pPr algn="ctr" hangingPunct="1"/>
            <a:r>
              <a:rPr lang="en-GB" sz="6000" dirty="0"/>
              <a:t>15 year contract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9B8FB7E7-25BD-4067-96AE-73CDF7EEFD2F}"/>
              </a:ext>
            </a:extLst>
          </p:cNvPr>
          <p:cNvSpPr txBox="1">
            <a:spLocks/>
          </p:cNvSpPr>
          <p:nvPr/>
        </p:nvSpPr>
        <p:spPr>
          <a:xfrm>
            <a:off x="207851" y="7208092"/>
            <a:ext cx="4579620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>
            <a:lvl1pPr marL="0" marR="0" indent="0" algn="l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1pPr>
            <a:lvl2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2pPr>
            <a:lvl3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3pPr>
            <a:lvl4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4pPr>
            <a:lvl5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5pPr>
            <a:lvl6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6pPr>
            <a:lvl7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7pPr>
            <a:lvl8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8pPr>
            <a:lvl9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9pPr>
          </a:lstStyle>
          <a:p>
            <a:pPr algn="ctr" hangingPunct="1"/>
            <a:r>
              <a:rPr lang="en-GB" sz="6000" dirty="0"/>
              <a:t>Privatisation</a:t>
            </a:r>
          </a:p>
          <a:p>
            <a:pPr algn="ctr" hangingPunct="1"/>
            <a:r>
              <a:rPr lang="en-GB" sz="6000" dirty="0"/>
              <a:t>terms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BF946046-AC2B-477E-80E5-C10E5EBA776D}"/>
              </a:ext>
            </a:extLst>
          </p:cNvPr>
          <p:cNvSpPr txBox="1">
            <a:spLocks/>
          </p:cNvSpPr>
          <p:nvPr/>
        </p:nvSpPr>
        <p:spPr>
          <a:xfrm>
            <a:off x="207851" y="10534445"/>
            <a:ext cx="4579620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>
            <a:lvl1pPr marL="0" marR="0" indent="0" algn="l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none" spc="0" baseline="0">
                <a:ln>
                  <a:noFill/>
                </a:ln>
                <a:solidFill>
                  <a:schemeClr val="accent2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1pPr>
            <a:lvl2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2pPr>
            <a:lvl3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3pPr>
            <a:lvl4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4pPr>
            <a:lvl5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5pPr>
            <a:lvl6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6pPr>
            <a:lvl7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7pPr>
            <a:lvl8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8pPr>
            <a:lvl9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9pPr>
          </a:lstStyle>
          <a:p>
            <a:pPr algn="ctr" hangingPunct="1"/>
            <a:r>
              <a:rPr lang="et-EE" sz="6000" dirty="0"/>
              <a:t>2005 IPO</a:t>
            </a:r>
            <a:endParaRPr lang="en-GB" sz="6000" dirty="0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A451599-00B9-4BA7-AC48-25C7F266623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24611"/>
          <a:stretch/>
        </p:blipFill>
        <p:spPr>
          <a:xfrm>
            <a:off x="16208863" y="-1"/>
            <a:ext cx="8175137" cy="13716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F3593A-15DD-472F-BB98-764CC0A806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037343" y="12415236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10</a:t>
            </a:fld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521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Kes on Tallinna Vee omanikud?"/>
          <p:cNvSpPr txBox="1">
            <a:spLocks noGrp="1"/>
          </p:cNvSpPr>
          <p:nvPr>
            <p:ph type="title"/>
          </p:nvPr>
        </p:nvSpPr>
        <p:spPr>
          <a:xfrm>
            <a:off x="4526230" y="2683723"/>
            <a:ext cx="17196114" cy="2286001"/>
          </a:xfrm>
          <a:prstGeom prst="rect">
            <a:avLst/>
          </a:prstGeom>
        </p:spPr>
        <p:txBody>
          <a:bodyPr>
            <a:normAutofit/>
          </a:bodyPr>
          <a:lstStyle>
            <a:lvl1pPr defTabSz="1024127">
              <a:defRPr sz="9743"/>
            </a:lvl1pPr>
          </a:lstStyle>
          <a:p>
            <a:r>
              <a:rPr lang="et-EE" dirty="0" err="1"/>
              <a:t>Shareholders</a:t>
            </a:r>
            <a:r>
              <a:rPr lang="et-EE" dirty="0"/>
              <a:t> of Tallinna Vesi</a:t>
            </a:r>
            <a:endParaRPr dirty="0"/>
          </a:p>
        </p:txBody>
      </p:sp>
      <p:graphicFrame>
        <p:nvGraphicFramePr>
          <p:cNvPr id="360" name="Content Placeholder 5"/>
          <p:cNvGraphicFramePr/>
          <p:nvPr>
            <p:extLst>
              <p:ext uri="{D42A27DB-BD31-4B8C-83A1-F6EECF244321}">
                <p14:modId xmlns:p14="http://schemas.microsoft.com/office/powerpoint/2010/main" val="2019857418"/>
              </p:ext>
            </p:extLst>
          </p:nvPr>
        </p:nvGraphicFramePr>
        <p:xfrm>
          <a:off x="2454609" y="3674324"/>
          <a:ext cx="12823491" cy="9565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0FE4E7D-17E6-4913-BD2D-B5A1A196A546}"/>
              </a:ext>
            </a:extLst>
          </p:cNvPr>
          <p:cNvSpPr txBox="1"/>
          <p:nvPr/>
        </p:nvSpPr>
        <p:spPr>
          <a:xfrm>
            <a:off x="12061584" y="6763399"/>
            <a:ext cx="11496315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rtl="0" latinLnBrk="1" hangingPunct="0"/>
            <a:r>
              <a:rPr lang="et-EE" sz="3500" dirty="0" err="1">
                <a:solidFill>
                  <a:schemeClr val="tx2">
                    <a:lumMod val="50000"/>
                  </a:schemeClr>
                </a:solidFill>
              </a:rPr>
              <a:t>United</a:t>
            </a:r>
            <a:r>
              <a:rPr lang="et-EE" sz="35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t-EE" sz="3500" dirty="0" err="1">
                <a:solidFill>
                  <a:schemeClr val="tx2">
                    <a:lumMod val="50000"/>
                  </a:schemeClr>
                </a:solidFill>
              </a:rPr>
              <a:t>Utilities</a:t>
            </a:r>
            <a:r>
              <a:rPr lang="et-EE" sz="3500" dirty="0">
                <a:solidFill>
                  <a:schemeClr val="tx2">
                    <a:lumMod val="50000"/>
                  </a:schemeClr>
                </a:solidFill>
              </a:rPr>
              <a:t> Tallinn B.V </a:t>
            </a:r>
            <a:r>
              <a:rPr lang="et-EE" sz="3500" dirty="0" err="1">
                <a:solidFill>
                  <a:schemeClr val="tx2">
                    <a:lumMod val="50000"/>
                  </a:schemeClr>
                </a:solidFill>
              </a:rPr>
              <a:t>Shareholders</a:t>
            </a:r>
            <a:r>
              <a:rPr lang="et-EE" sz="3500" dirty="0">
                <a:solidFill>
                  <a:schemeClr val="tx2">
                    <a:lumMod val="50000"/>
                  </a:schemeClr>
                </a:solidFill>
              </a:rPr>
              <a:t> 100% </a:t>
            </a:r>
            <a:r>
              <a:rPr lang="et-EE" sz="3500" dirty="0" err="1">
                <a:solidFill>
                  <a:schemeClr val="tx2">
                    <a:lumMod val="50000"/>
                  </a:schemeClr>
                </a:solidFill>
              </a:rPr>
              <a:t>United</a:t>
            </a:r>
            <a:r>
              <a:rPr lang="et-EE" sz="35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t-EE" sz="3500" dirty="0" err="1">
                <a:solidFill>
                  <a:schemeClr val="tx2">
                    <a:lumMod val="50000"/>
                  </a:schemeClr>
                </a:solidFill>
              </a:rPr>
              <a:t>Utilities</a:t>
            </a:r>
            <a:endParaRPr lang="et-EE" sz="3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47433-E7FC-4ADA-9F2A-F1A43F4C2310}"/>
              </a:ext>
            </a:extLst>
          </p:cNvPr>
          <p:cNvSpPr txBox="1"/>
          <p:nvPr/>
        </p:nvSpPr>
        <p:spPr>
          <a:xfrm>
            <a:off x="12061584" y="8850023"/>
            <a:ext cx="8245816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rtl="0" latinLnBrk="1" hangingPunct="0"/>
            <a:r>
              <a:rPr lang="en-GB" sz="3500" dirty="0">
                <a:solidFill>
                  <a:schemeClr val="tx2">
                    <a:lumMod val="50000"/>
                  </a:schemeClr>
                </a:solidFill>
              </a:rPr>
              <a:t>International and local investors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436DE-CF95-48B5-95E1-6AC9546BBF61}"/>
              </a:ext>
            </a:extLst>
          </p:cNvPr>
          <p:cNvSpPr txBox="1"/>
          <p:nvPr/>
        </p:nvSpPr>
        <p:spPr>
          <a:xfrm>
            <a:off x="12061584" y="10135761"/>
            <a:ext cx="9660760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rtl="0" latinLnBrk="1" hangingPunct="0"/>
            <a:r>
              <a:rPr lang="en-GB" sz="3500" b="1" dirty="0">
                <a:solidFill>
                  <a:schemeClr val="tx2">
                    <a:lumMod val="50000"/>
                  </a:schemeClr>
                </a:solidFill>
              </a:rPr>
              <a:t>Investor base</a:t>
            </a:r>
          </a:p>
          <a:p>
            <a:pPr algn="l" rtl="0" latinLnBrk="1" hangingPunct="0"/>
            <a:r>
              <a:rPr lang="en-GB" sz="3500" dirty="0">
                <a:solidFill>
                  <a:schemeClr val="tx2">
                    <a:lumMod val="50000"/>
                  </a:schemeClr>
                </a:solidFill>
              </a:rPr>
              <a:t>International institutional 	</a:t>
            </a:r>
            <a:r>
              <a:rPr lang="en-GB" sz="35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~   5.97%</a:t>
            </a:r>
            <a:endParaRPr lang="en-GB" sz="3500" dirty="0">
              <a:solidFill>
                <a:schemeClr val="tx2">
                  <a:lumMod val="50000"/>
                </a:schemeClr>
              </a:solidFill>
            </a:endParaRPr>
          </a:p>
          <a:p>
            <a:pPr algn="l" rtl="0" latinLnBrk="1" hangingPunct="0"/>
            <a:r>
              <a:rPr lang="en-GB" sz="3500" dirty="0">
                <a:solidFill>
                  <a:schemeClr val="tx2">
                    <a:lumMod val="50000"/>
                  </a:schemeClr>
                </a:solidFill>
              </a:rPr>
              <a:t>Estonian institutional 	</a:t>
            </a:r>
            <a:r>
              <a:rPr lang="en-GB" sz="35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~   6.37%</a:t>
            </a:r>
            <a:endParaRPr lang="en-GB" sz="3500" dirty="0">
              <a:solidFill>
                <a:schemeClr val="tx2">
                  <a:lumMod val="50000"/>
                </a:schemeClr>
              </a:solidFill>
            </a:endParaRPr>
          </a:p>
          <a:p>
            <a:pPr algn="l" rtl="0" latinLnBrk="1" hangingPunct="0"/>
            <a:r>
              <a:rPr lang="en-GB" sz="3500" dirty="0">
                <a:solidFill>
                  <a:schemeClr val="tx2">
                    <a:lumMod val="50000"/>
                  </a:schemeClr>
                </a:solidFill>
              </a:rPr>
              <a:t>Retail		</a:t>
            </a:r>
            <a:r>
              <a:rPr lang="et-EE" sz="3500" dirty="0">
                <a:solidFill>
                  <a:schemeClr val="tx2">
                    <a:lumMod val="50000"/>
                  </a:schemeClr>
                </a:solidFill>
              </a:rPr>
              <a:t>		</a:t>
            </a:r>
            <a:r>
              <a:rPr lang="et-EE" sz="35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~ 17.</a:t>
            </a:r>
            <a:r>
              <a:rPr lang="en-GB" sz="35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66</a:t>
            </a:r>
            <a:r>
              <a:rPr lang="et-EE" sz="35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%</a:t>
            </a:r>
            <a:endParaRPr lang="et-EE" sz="35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Graphic 7" descr="Water">
            <a:extLst>
              <a:ext uri="{FF2B5EF4-FFF2-40B4-BE49-F238E27FC236}">
                <a16:creationId xmlns:a16="http://schemas.microsoft.com/office/drawing/2014/main" id="{12BAFC70-6D52-4702-B81F-483BF87AD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6483924"/>
            <a:ext cx="1200150" cy="1200150"/>
          </a:xfrm>
          <a:prstGeom prst="rect">
            <a:avLst/>
          </a:prstGeom>
        </p:spPr>
      </p:pic>
      <p:pic>
        <p:nvPicPr>
          <p:cNvPr id="9" name="Graphic 8" descr="Water">
            <a:extLst>
              <a:ext uri="{FF2B5EF4-FFF2-40B4-BE49-F238E27FC236}">
                <a16:creationId xmlns:a16="http://schemas.microsoft.com/office/drawing/2014/main" id="{94B7B293-2B38-4DE7-9073-D79E62B83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10657175"/>
            <a:ext cx="1200150" cy="1200150"/>
          </a:xfrm>
          <a:prstGeom prst="rect">
            <a:avLst/>
          </a:prstGeom>
        </p:spPr>
      </p:pic>
      <p:pic>
        <p:nvPicPr>
          <p:cNvPr id="10" name="Graphic 9" descr="Water">
            <a:extLst>
              <a:ext uri="{FF2B5EF4-FFF2-40B4-BE49-F238E27FC236}">
                <a16:creationId xmlns:a16="http://schemas.microsoft.com/office/drawing/2014/main" id="{EE0006EB-0949-418A-A6FF-A994545681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8570549"/>
            <a:ext cx="1200150" cy="12001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CB5221-84D9-4747-A1BD-63A39CB1F3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494543" y="12343369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accent2"/>
                </a:solidFill>
              </a:rPr>
              <a:t>11</a:t>
            </a:fld>
            <a:endParaRPr lang="et-EE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1176637" y="1462364"/>
            <a:ext cx="16633849" cy="1026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70000"/>
              </a:lnSpc>
              <a:defRPr sz="8400" spc="-336">
                <a:solidFill>
                  <a:srgbClr val="53585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GB" sz="8400" spc="-336" dirty="0">
                <a:solidFill>
                  <a:schemeClr val="bg1"/>
                </a:solidFill>
              </a:rPr>
              <a:t>Low operating risk, sustainable quality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001393" y="9038207"/>
            <a:ext cx="6958567" cy="2659790"/>
          </a:xfrm>
          <a:prstGeom prst="roundRect">
            <a:avLst/>
          </a:prstGeom>
          <a:noFill/>
          <a:ln w="889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40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Sos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93189" y="9411347"/>
            <a:ext cx="680616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GB" sz="4000" dirty="0">
                <a:solidFill>
                  <a:schemeClr val="bg1"/>
                </a:solidFill>
              </a:rPr>
              <a:t>Water and wastewater quality fully compliant with Estonian</a:t>
            </a:r>
            <a:r>
              <a:rPr lang="et-EE" sz="4000" dirty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and EU regulations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476292" y="3626518"/>
            <a:ext cx="68583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GB" sz="3600" dirty="0">
                <a:solidFill>
                  <a:schemeClr val="bg1"/>
                </a:solidFill>
              </a:rPr>
              <a:t>ISO 9001, 14001 and 17025 accreditation</a:t>
            </a:r>
          </a:p>
          <a:p>
            <a:pPr algn="l" eaLnBrk="1" hangingPunct="1">
              <a:spcBef>
                <a:spcPct val="0"/>
              </a:spcBef>
            </a:pP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EU EMAS certification and OHSAS 18001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480933" y="9639890"/>
            <a:ext cx="57912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GB" sz="4000" dirty="0">
                <a:solidFill>
                  <a:schemeClr val="bg1"/>
                </a:solidFill>
              </a:rPr>
              <a:t>Proven business continuity and disaster management plans are in place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pic>
        <p:nvPicPr>
          <p:cNvPr id="33" name="Graphic 32" descr="Water">
            <a:extLst>
              <a:ext uri="{FF2B5EF4-FFF2-40B4-BE49-F238E27FC236}">
                <a16:creationId xmlns:a16="http://schemas.microsoft.com/office/drawing/2014/main" id="{D2C1EB26-4E5D-4234-9CA8-8D15E381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349" y="2746326"/>
            <a:ext cx="4113029" cy="4113029"/>
          </a:xfrm>
          <a:prstGeom prst="rect">
            <a:avLst/>
          </a:prstGeom>
        </p:spPr>
      </p:pic>
      <p:pic>
        <p:nvPicPr>
          <p:cNvPr id="43" name="Graphic 42" descr="Water">
            <a:extLst>
              <a:ext uri="{FF2B5EF4-FFF2-40B4-BE49-F238E27FC236}">
                <a16:creationId xmlns:a16="http://schemas.microsoft.com/office/drawing/2014/main" id="{292D2E16-81F0-4D83-B78E-833E9F54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1033" y="2748491"/>
            <a:ext cx="4113029" cy="4113029"/>
          </a:xfrm>
          <a:prstGeom prst="rect">
            <a:avLst/>
          </a:prstGeom>
        </p:spPr>
      </p:pic>
      <p:pic>
        <p:nvPicPr>
          <p:cNvPr id="44" name="Graphic 43" descr="Water">
            <a:extLst>
              <a:ext uri="{FF2B5EF4-FFF2-40B4-BE49-F238E27FC236}">
                <a16:creationId xmlns:a16="http://schemas.microsoft.com/office/drawing/2014/main" id="{C6AB18A3-2395-4B38-8273-2677F6AC4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37812" y="8328707"/>
            <a:ext cx="4113029" cy="4113029"/>
          </a:xfrm>
          <a:prstGeom prst="rect">
            <a:avLst/>
          </a:prstGeom>
        </p:spPr>
      </p:pic>
      <p:pic>
        <p:nvPicPr>
          <p:cNvPr id="45" name="Graphic 44" descr="Water">
            <a:extLst>
              <a:ext uri="{FF2B5EF4-FFF2-40B4-BE49-F238E27FC236}">
                <a16:creationId xmlns:a16="http://schemas.microsoft.com/office/drawing/2014/main" id="{639FC7AA-057A-4069-A233-144B1498E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480" y="8328707"/>
            <a:ext cx="4113029" cy="41130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8357" y="4741810"/>
            <a:ext cx="2920788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300" b="1" i="0" u="none" strike="noStrike" cap="all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Services</a:t>
            </a:r>
            <a:r>
              <a:rPr lang="en-GB" sz="2300" b="1" cap="all" dirty="0">
                <a:solidFill>
                  <a:schemeClr val="bg1"/>
                </a:solidFill>
              </a:rPr>
              <a:t> 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500" b="1" cap="all" dirty="0">
              <a:solidFill>
                <a:schemeClr val="bg1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300" b="1" i="0" u="none" strike="noStrike" cap="all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contract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1324808" y="10327258"/>
            <a:ext cx="39428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et-EE" sz="2300" b="1" cap="all" dirty="0">
                <a:solidFill>
                  <a:schemeClr val="bg1"/>
                </a:solidFill>
              </a:rPr>
              <a:t>Risk</a:t>
            </a:r>
            <a:r>
              <a:rPr lang="et-EE" sz="2300" b="1" cap="all" dirty="0">
                <a:solidFill>
                  <a:schemeClr val="tx2">
                    <a:lumMod val="90000"/>
                  </a:schemeClr>
                </a:solidFill>
              </a:rPr>
              <a:t> </a:t>
            </a:r>
          </a:p>
          <a:p>
            <a:pPr algn="ctr" rtl="0" latinLnBrk="1" hangingPunct="0"/>
            <a:r>
              <a:rPr lang="en-GB" sz="2300" b="1" cap="all" dirty="0">
                <a:solidFill>
                  <a:schemeClr val="bg1"/>
                </a:solidFill>
              </a:rPr>
              <a:t>management</a:t>
            </a:r>
          </a:p>
          <a:p>
            <a:pPr algn="ctr" rtl="0" latinLnBrk="1" hangingPunct="0"/>
            <a:endParaRPr lang="et-EE" sz="2000" b="1" cap="all" dirty="0">
              <a:solidFill>
                <a:schemeClr val="bg2"/>
              </a:solidFill>
            </a:endParaRPr>
          </a:p>
          <a:p>
            <a:pPr algn="ctr" rtl="0" latinLnBrk="1" hangingPunct="0"/>
            <a:endParaRPr lang="et-EE" sz="1000" b="1" cap="all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408029" y="5017480"/>
            <a:ext cx="39428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en-GB" sz="2300" b="1" cap="all" dirty="0">
                <a:solidFill>
                  <a:schemeClr val="bg1"/>
                </a:solidFill>
              </a:rPr>
              <a:t>environment</a:t>
            </a:r>
            <a:endParaRPr lang="et-EE" sz="2300" b="1" cap="all" dirty="0">
              <a:solidFill>
                <a:schemeClr val="bg1"/>
              </a:solidFill>
            </a:endParaRPr>
          </a:p>
          <a:p>
            <a:pPr algn="ctr" rtl="0" latinLnBrk="1" hangingPunct="0"/>
            <a:r>
              <a:rPr lang="en-GB" sz="2300" b="1" cap="all" dirty="0">
                <a:solidFill>
                  <a:schemeClr val="bg1"/>
                </a:solidFill>
              </a:rPr>
              <a:t>certificates</a:t>
            </a:r>
          </a:p>
          <a:p>
            <a:pPr algn="ctr" rtl="0" latinLnBrk="1" hangingPunct="0"/>
            <a:endParaRPr lang="et-EE" sz="2000" b="1" cap="all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320" y="10595031"/>
            <a:ext cx="4529755" cy="1281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et-EE" sz="2300" b="1" cap="all" dirty="0">
                <a:solidFill>
                  <a:schemeClr val="bg1"/>
                </a:solidFill>
              </a:rPr>
              <a:t>W and WW</a:t>
            </a:r>
          </a:p>
          <a:p>
            <a:pPr algn="ctr" rtl="0" latinLnBrk="1" hangingPunct="0"/>
            <a:r>
              <a:rPr lang="en-GB" sz="2300" b="1" cap="all" dirty="0">
                <a:solidFill>
                  <a:schemeClr val="bg1"/>
                </a:solidFill>
              </a:rPr>
              <a:t>services</a:t>
            </a:r>
          </a:p>
          <a:p>
            <a:pPr algn="ctr" rtl="0" latinLnBrk="1" hangingPunct="0"/>
            <a:endParaRPr lang="et-EE" sz="2000" b="1" cap="all" dirty="0">
              <a:solidFill>
                <a:schemeClr val="bg1"/>
              </a:solidFill>
            </a:endParaRPr>
          </a:p>
          <a:p>
            <a:pPr algn="ctr" rtl="0" latinLnBrk="1" hangingPunct="0"/>
            <a:endParaRPr lang="et-EE" sz="1000" b="1" cap="all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1734" y="4000209"/>
            <a:ext cx="622835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GB" sz="4000" dirty="0">
                <a:solidFill>
                  <a:schemeClr val="bg1"/>
                </a:solidFill>
              </a:rPr>
              <a:t>Full compliance with 97 Levels of Service 2001</a:t>
            </a:r>
            <a:r>
              <a:rPr lang="et-EE" sz="4000" dirty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-</a:t>
            </a:r>
            <a:r>
              <a:rPr lang="et-EE" sz="4000" dirty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2018</a:t>
            </a:r>
          </a:p>
          <a:p>
            <a:pPr lvl="2" indent="0" algn="l">
              <a:spcBef>
                <a:spcPct val="0"/>
              </a:spcBef>
            </a:pPr>
            <a:r>
              <a:rPr kumimoji="0" lang="en-GB" sz="20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minor non compliance in one </a:t>
            </a:r>
            <a:r>
              <a:rPr kumimoji="0" lang="en-GB" sz="2000" b="0" i="1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LoS</a:t>
            </a:r>
            <a:r>
              <a:rPr kumimoji="0" lang="en-GB" sz="2000" b="0" i="1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 due to extraordinary conditions</a:t>
            </a:r>
            <a:endParaRPr kumimoji="0" lang="en-GB" sz="20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54" name="Rounded Rectangle 35">
            <a:extLst>
              <a:ext uri="{FF2B5EF4-FFF2-40B4-BE49-F238E27FC236}">
                <a16:creationId xmlns:a16="http://schemas.microsoft.com/office/drawing/2014/main" id="{A1AD9C4C-805B-4991-9157-9019DFF28710}"/>
              </a:ext>
            </a:extLst>
          </p:cNvPr>
          <p:cNvSpPr/>
          <p:nvPr/>
        </p:nvSpPr>
        <p:spPr>
          <a:xfrm>
            <a:off x="4153793" y="3638910"/>
            <a:ext cx="6958567" cy="2659790"/>
          </a:xfrm>
          <a:prstGeom prst="roundRect">
            <a:avLst/>
          </a:prstGeom>
          <a:noFill/>
          <a:ln w="889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40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Sosa"/>
            </a:endParaRPr>
          </a:p>
        </p:txBody>
      </p:sp>
      <p:sp>
        <p:nvSpPr>
          <p:cNvPr id="55" name="Rounded Rectangle 35">
            <a:extLst>
              <a:ext uri="{FF2B5EF4-FFF2-40B4-BE49-F238E27FC236}">
                <a16:creationId xmlns:a16="http://schemas.microsoft.com/office/drawing/2014/main" id="{E8467728-8155-411B-A086-2B0B8F56EA0D}"/>
              </a:ext>
            </a:extLst>
          </p:cNvPr>
          <p:cNvSpPr/>
          <p:nvPr/>
        </p:nvSpPr>
        <p:spPr>
          <a:xfrm>
            <a:off x="14824211" y="9300703"/>
            <a:ext cx="7510381" cy="2659790"/>
          </a:xfrm>
          <a:prstGeom prst="roundRect">
            <a:avLst/>
          </a:prstGeom>
          <a:noFill/>
          <a:ln w="889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40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Sosa"/>
            </a:endParaRPr>
          </a:p>
        </p:txBody>
      </p:sp>
      <p:sp>
        <p:nvSpPr>
          <p:cNvPr id="56" name="Rounded Rectangle 35">
            <a:extLst>
              <a:ext uri="{FF2B5EF4-FFF2-40B4-BE49-F238E27FC236}">
                <a16:creationId xmlns:a16="http://schemas.microsoft.com/office/drawing/2014/main" id="{7CBDC5AC-A257-44CD-B808-A22D7FE33F95}"/>
              </a:ext>
            </a:extLst>
          </p:cNvPr>
          <p:cNvSpPr/>
          <p:nvPr/>
        </p:nvSpPr>
        <p:spPr>
          <a:xfrm>
            <a:off x="14936123" y="3503086"/>
            <a:ext cx="7398469" cy="2659790"/>
          </a:xfrm>
          <a:prstGeom prst="roundRect">
            <a:avLst/>
          </a:prstGeom>
          <a:noFill/>
          <a:ln w="88900" cap="flat">
            <a:solidFill>
              <a:schemeClr val="bg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40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Sos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6E69C-0EA8-4701-8335-6D516F2251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334592" y="12343369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12</a:t>
            </a:fld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78670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111"/>
          <p:cNvSpPr txBox="1"/>
          <p:nvPr/>
        </p:nvSpPr>
        <p:spPr>
          <a:xfrm>
            <a:off x="905364" y="1221151"/>
            <a:ext cx="16925435" cy="96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8000" spc="-319">
                <a:solidFill>
                  <a:srgbClr val="767171"/>
                </a:solidFill>
                <a:latin typeface="DIN Pro"/>
                <a:ea typeface="DIN Pro"/>
                <a:cs typeface="DIN Pro"/>
                <a:sym typeface="DIN Pro"/>
              </a:defRPr>
            </a:lvl1pPr>
          </a:lstStyle>
          <a:p>
            <a:r>
              <a:rPr lang="et-EE" dirty="0" err="1"/>
              <a:t>Operational</a:t>
            </a:r>
            <a:r>
              <a:rPr lang="et-EE" dirty="0"/>
              <a:t> </a:t>
            </a:r>
            <a:r>
              <a:rPr lang="et-EE" dirty="0" err="1"/>
              <a:t>results</a:t>
            </a:r>
            <a:r>
              <a:rPr lang="et-EE" dirty="0"/>
              <a:t> </a:t>
            </a:r>
            <a:r>
              <a:rPr lang="et-EE" dirty="0" err="1"/>
              <a:t>throughout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years</a:t>
            </a:r>
            <a:r>
              <a:rPr lang="et-EE" dirty="0"/>
              <a:t> </a:t>
            </a:r>
            <a:endParaRPr dirty="0"/>
          </a:p>
        </p:txBody>
      </p:sp>
      <p:pic>
        <p:nvPicPr>
          <p:cNvPr id="375" name="Picture 36" descr="Picture 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85288" y="603329"/>
            <a:ext cx="3822223" cy="12825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5" name="Group"/>
          <p:cNvGrpSpPr/>
          <p:nvPr/>
        </p:nvGrpSpPr>
        <p:grpSpPr>
          <a:xfrm>
            <a:off x="673454" y="3095356"/>
            <a:ext cx="7623074" cy="4546983"/>
            <a:chOff x="-375019" y="1432029"/>
            <a:chExt cx="6895681" cy="4546982"/>
          </a:xfrm>
        </p:grpSpPr>
        <p:graphicFrame>
          <p:nvGraphicFramePr>
            <p:cNvPr id="376" name="Chart 118"/>
            <p:cNvGraphicFramePr/>
            <p:nvPr>
              <p:extLst>
                <p:ext uri="{D42A27DB-BD31-4B8C-83A1-F6EECF244321}">
                  <p14:modId xmlns:p14="http://schemas.microsoft.com/office/powerpoint/2010/main" val="1319829725"/>
                </p:ext>
              </p:extLst>
            </p:nvPr>
          </p:nvGraphicFramePr>
          <p:xfrm>
            <a:off x="-375019" y="1847875"/>
            <a:ext cx="6895681" cy="41311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381" name="Group"/>
            <p:cNvGrpSpPr/>
            <p:nvPr/>
          </p:nvGrpSpPr>
          <p:grpSpPr>
            <a:xfrm>
              <a:off x="5469284" y="1432029"/>
              <a:ext cx="930347" cy="1183394"/>
              <a:chOff x="0" y="-61631"/>
              <a:chExt cx="930346" cy="1183392"/>
            </a:xfrm>
          </p:grpSpPr>
          <p:pic>
            <p:nvPicPr>
              <p:cNvPr id="379" name="Picture 9" descr="Picture 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756882">
                <a:off x="48714" y="-61631"/>
                <a:ext cx="804515" cy="11833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0" name="99,93"/>
              <p:cNvSpPr txBox="1"/>
              <p:nvPr/>
            </p:nvSpPr>
            <p:spPr>
              <a:xfrm>
                <a:off x="0" y="142740"/>
                <a:ext cx="930346" cy="5232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/>
              <a:p>
                <a: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pPr>
                <a:r>
                  <a:rPr dirty="0"/>
                  <a:t>99</a:t>
                </a:r>
                <a:r>
                  <a:rPr lang="et-EE" dirty="0"/>
                  <a:t>.</a:t>
                </a:r>
                <a:r>
                  <a:rPr cap="none" dirty="0"/>
                  <a:t>93</a:t>
                </a:r>
                <a:r>
                  <a:rPr lang="et-EE" cap="none" dirty="0"/>
                  <a:t>%</a:t>
                </a:r>
                <a:endParaRPr cap="none" dirty="0"/>
              </a:p>
            </p:txBody>
          </p:sp>
        </p:grpSp>
        <p:grpSp>
          <p:nvGrpSpPr>
            <p:cNvPr id="384" name="Group"/>
            <p:cNvGrpSpPr/>
            <p:nvPr/>
          </p:nvGrpSpPr>
          <p:grpSpPr>
            <a:xfrm>
              <a:off x="13601" y="1765640"/>
              <a:ext cx="930347" cy="1214090"/>
              <a:chOff x="13601" y="-182633"/>
              <a:chExt cx="930346" cy="1214088"/>
            </a:xfrm>
          </p:grpSpPr>
          <p:pic>
            <p:nvPicPr>
              <p:cNvPr id="382" name="unknown.png" descr="unknown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0840054">
                <a:off x="56205" y="-182633"/>
                <a:ext cx="808722" cy="12140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3" name="61,98"/>
              <p:cNvSpPr txBox="1"/>
              <p:nvPr/>
            </p:nvSpPr>
            <p:spPr>
              <a:xfrm>
                <a:off x="13601" y="35821"/>
                <a:ext cx="930346" cy="5232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r>
                  <a:rPr dirty="0"/>
                  <a:t>61</a:t>
                </a:r>
                <a:r>
                  <a:rPr lang="et-EE" dirty="0"/>
                  <a:t>.</a:t>
                </a:r>
                <a:r>
                  <a:rPr dirty="0"/>
                  <a:t>98</a:t>
                </a:r>
                <a:r>
                  <a:rPr lang="et-EE" dirty="0"/>
                  <a:t>%</a:t>
                </a:r>
                <a:endParaRPr dirty="0"/>
              </a:p>
            </p:txBody>
          </p:sp>
        </p:grpSp>
      </p:grpSp>
      <p:grpSp>
        <p:nvGrpSpPr>
          <p:cNvPr id="393" name="Group"/>
          <p:cNvGrpSpPr/>
          <p:nvPr/>
        </p:nvGrpSpPr>
        <p:grpSpPr>
          <a:xfrm>
            <a:off x="8209196" y="2914469"/>
            <a:ext cx="8001101" cy="4864012"/>
            <a:chOff x="-159805" y="-252517"/>
            <a:chExt cx="7501558" cy="4864011"/>
          </a:xfrm>
        </p:grpSpPr>
        <p:graphicFrame>
          <p:nvGraphicFramePr>
            <p:cNvPr id="386" name="Chart 114"/>
            <p:cNvGraphicFramePr/>
            <p:nvPr>
              <p:extLst>
                <p:ext uri="{D42A27DB-BD31-4B8C-83A1-F6EECF244321}">
                  <p14:modId xmlns:p14="http://schemas.microsoft.com/office/powerpoint/2010/main" val="2610612312"/>
                </p:ext>
              </p:extLst>
            </p:nvPr>
          </p:nvGraphicFramePr>
          <p:xfrm>
            <a:off x="-159805" y="501066"/>
            <a:ext cx="7187794" cy="41104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389" name="Group"/>
            <p:cNvGrpSpPr/>
            <p:nvPr/>
          </p:nvGrpSpPr>
          <p:grpSpPr>
            <a:xfrm>
              <a:off x="6315031" y="1308479"/>
              <a:ext cx="1026722" cy="1414074"/>
              <a:chOff x="0" y="-165188"/>
              <a:chExt cx="1026721" cy="1414073"/>
            </a:xfrm>
          </p:grpSpPr>
          <p:pic>
            <p:nvPicPr>
              <p:cNvPr id="387" name="Picture 9" descr="Picture 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756882">
                <a:off x="8277" y="-165188"/>
                <a:ext cx="961340" cy="1414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8" name="15,07"/>
              <p:cNvSpPr txBox="1"/>
              <p:nvPr/>
            </p:nvSpPr>
            <p:spPr>
              <a:xfrm>
                <a:off x="0" y="181973"/>
                <a:ext cx="1026721" cy="5265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pPr>
                <a:r>
                  <a:rPr lang="et-EE" dirty="0"/>
                  <a:t>13.</a:t>
                </a:r>
                <a:r>
                  <a:rPr lang="en-GB" dirty="0"/>
                  <a:t>71</a:t>
                </a:r>
                <a:r>
                  <a:rPr lang="et-EE" dirty="0"/>
                  <a:t>%</a:t>
                </a:r>
                <a:endParaRPr dirty="0"/>
              </a:p>
            </p:txBody>
          </p:sp>
        </p:grpSp>
        <p:grpSp>
          <p:nvGrpSpPr>
            <p:cNvPr id="392" name="Group"/>
            <p:cNvGrpSpPr/>
            <p:nvPr/>
          </p:nvGrpSpPr>
          <p:grpSpPr>
            <a:xfrm>
              <a:off x="50783" y="-252517"/>
              <a:ext cx="1035270" cy="1301429"/>
              <a:chOff x="50783" y="-252517"/>
              <a:chExt cx="1035269" cy="1301428"/>
            </a:xfrm>
          </p:grpSpPr>
          <p:pic>
            <p:nvPicPr>
              <p:cNvPr id="390" name="unknown.png" descr="unknown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0840054">
                <a:off x="57864" y="-252517"/>
                <a:ext cx="866899" cy="13014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1" name="31,64"/>
              <p:cNvSpPr txBox="1"/>
              <p:nvPr/>
            </p:nvSpPr>
            <p:spPr>
              <a:xfrm>
                <a:off x="50783" y="26872"/>
                <a:ext cx="1035269" cy="52652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r>
                  <a:rPr dirty="0"/>
                  <a:t>31</a:t>
                </a:r>
                <a:r>
                  <a:rPr lang="et-EE" dirty="0"/>
                  <a:t>.</a:t>
                </a:r>
                <a:r>
                  <a:rPr dirty="0"/>
                  <a:t>64</a:t>
                </a:r>
                <a:r>
                  <a:rPr lang="et-EE" dirty="0"/>
                  <a:t>%</a:t>
                </a:r>
                <a:endParaRPr dirty="0"/>
              </a:p>
            </p:txBody>
          </p:sp>
        </p:grpSp>
      </p:grpSp>
      <p:grpSp>
        <p:nvGrpSpPr>
          <p:cNvPr id="401" name="Group"/>
          <p:cNvGrpSpPr/>
          <p:nvPr/>
        </p:nvGrpSpPr>
        <p:grpSpPr>
          <a:xfrm>
            <a:off x="15043561" y="2762992"/>
            <a:ext cx="10728633" cy="4920256"/>
            <a:chOff x="-274837" y="-1528240"/>
            <a:chExt cx="10728632" cy="4920255"/>
          </a:xfrm>
        </p:grpSpPr>
        <p:graphicFrame>
          <p:nvGraphicFramePr>
            <p:cNvPr id="394" name="Group 125"/>
            <p:cNvGraphicFramePr/>
            <p:nvPr>
              <p:extLst>
                <p:ext uri="{D42A27DB-BD31-4B8C-83A1-F6EECF244321}">
                  <p14:modId xmlns:p14="http://schemas.microsoft.com/office/powerpoint/2010/main" val="3622284531"/>
                </p:ext>
              </p:extLst>
            </p:nvPr>
          </p:nvGraphicFramePr>
          <p:xfrm>
            <a:off x="-274837" y="-879881"/>
            <a:ext cx="10728632" cy="4271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pSp>
          <p:nvGrpSpPr>
            <p:cNvPr id="397" name="Group"/>
            <p:cNvGrpSpPr/>
            <p:nvPr/>
          </p:nvGrpSpPr>
          <p:grpSpPr>
            <a:xfrm>
              <a:off x="1369079" y="-1528240"/>
              <a:ext cx="917432" cy="1377287"/>
              <a:chOff x="1419168" y="-1528239"/>
              <a:chExt cx="917429" cy="1377286"/>
            </a:xfrm>
          </p:grpSpPr>
          <p:pic>
            <p:nvPicPr>
              <p:cNvPr id="395" name="unknown.png" descr="unknown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0840054">
                <a:off x="1419168" y="-1528239"/>
                <a:ext cx="917429" cy="13772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6" name="20"/>
              <p:cNvSpPr txBox="1"/>
              <p:nvPr/>
            </p:nvSpPr>
            <p:spPr>
              <a:xfrm>
                <a:off x="1540083" y="-1212044"/>
                <a:ext cx="553586" cy="5232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pPr algn="ctr"/>
                <a:r>
                  <a:rPr dirty="0"/>
                  <a:t>20</a:t>
                </a:r>
              </a:p>
            </p:txBody>
          </p:sp>
        </p:grpSp>
        <p:grpSp>
          <p:nvGrpSpPr>
            <p:cNvPr id="400" name="Group"/>
            <p:cNvGrpSpPr/>
            <p:nvPr/>
          </p:nvGrpSpPr>
          <p:grpSpPr>
            <a:xfrm>
              <a:off x="7393222" y="1222050"/>
              <a:ext cx="885244" cy="1302137"/>
              <a:chOff x="1638731" y="-1727503"/>
              <a:chExt cx="885241" cy="1302136"/>
            </a:xfrm>
          </p:grpSpPr>
          <p:pic>
            <p:nvPicPr>
              <p:cNvPr id="398" name="Picture 9" descr="Picture 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756882">
                <a:off x="1638731" y="-1727503"/>
                <a:ext cx="885241" cy="1302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9" name="1"/>
              <p:cNvSpPr txBox="1"/>
              <p:nvPr/>
            </p:nvSpPr>
            <p:spPr>
              <a:xfrm>
                <a:off x="1867968" y="-1338978"/>
                <a:ext cx="485693" cy="5232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pPr algn="ctr"/>
                <a:r>
                  <a:rPr lang="et-EE" dirty="0"/>
                  <a:t>0</a:t>
                </a:r>
                <a:endParaRPr dirty="0"/>
              </a:p>
            </p:txBody>
          </p:sp>
        </p:grpSp>
      </p:grpSp>
      <p:grpSp>
        <p:nvGrpSpPr>
          <p:cNvPr id="409" name="Group"/>
          <p:cNvGrpSpPr/>
          <p:nvPr/>
        </p:nvGrpSpPr>
        <p:grpSpPr>
          <a:xfrm>
            <a:off x="499114" y="8482403"/>
            <a:ext cx="7249569" cy="4773606"/>
            <a:chOff x="-466065" y="-210402"/>
            <a:chExt cx="7249568" cy="4773605"/>
          </a:xfrm>
        </p:grpSpPr>
        <p:graphicFrame>
          <p:nvGraphicFramePr>
            <p:cNvPr id="402" name="Chart 132"/>
            <p:cNvGraphicFramePr/>
            <p:nvPr>
              <p:extLst>
                <p:ext uri="{D42A27DB-BD31-4B8C-83A1-F6EECF244321}">
                  <p14:modId xmlns:p14="http://schemas.microsoft.com/office/powerpoint/2010/main" val="1232907261"/>
                </p:ext>
              </p:extLst>
            </p:nvPr>
          </p:nvGraphicFramePr>
          <p:xfrm>
            <a:off x="-466065" y="357112"/>
            <a:ext cx="6980704" cy="42060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pSp>
          <p:nvGrpSpPr>
            <p:cNvPr id="405" name="Group"/>
            <p:cNvGrpSpPr/>
            <p:nvPr/>
          </p:nvGrpSpPr>
          <p:grpSpPr>
            <a:xfrm>
              <a:off x="5842968" y="1369830"/>
              <a:ext cx="940535" cy="1336066"/>
              <a:chOff x="42770" y="-301767"/>
              <a:chExt cx="940532" cy="1336065"/>
            </a:xfrm>
          </p:grpSpPr>
          <p:pic>
            <p:nvPicPr>
              <p:cNvPr id="403" name="Picture 9" descr="Picture 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756882">
                <a:off x="42770" y="-301767"/>
                <a:ext cx="908307" cy="13360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4" name="670"/>
              <p:cNvSpPr txBox="1"/>
              <p:nvPr/>
            </p:nvSpPr>
            <p:spPr>
              <a:xfrm>
                <a:off x="163793" y="2642"/>
                <a:ext cx="819509" cy="5232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r>
                  <a:rPr lang="et-EE" dirty="0"/>
                  <a:t>6</a:t>
                </a:r>
                <a:r>
                  <a:rPr lang="en-GB" dirty="0"/>
                  <a:t>03</a:t>
                </a:r>
                <a:endParaRPr dirty="0"/>
              </a:p>
            </p:txBody>
          </p:sp>
        </p:grpSp>
        <p:grpSp>
          <p:nvGrpSpPr>
            <p:cNvPr id="408" name="Group"/>
            <p:cNvGrpSpPr/>
            <p:nvPr/>
          </p:nvGrpSpPr>
          <p:grpSpPr>
            <a:xfrm>
              <a:off x="-17842" y="-210402"/>
              <a:ext cx="860215" cy="1267116"/>
              <a:chOff x="-17842" y="-210402"/>
              <a:chExt cx="860214" cy="1267115"/>
            </a:xfrm>
          </p:grpSpPr>
          <p:pic>
            <p:nvPicPr>
              <p:cNvPr id="406" name="unknown.png" descr="unknown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0840054">
                <a:off x="-17842" y="-210402"/>
                <a:ext cx="860214" cy="1267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7" name="1654"/>
              <p:cNvSpPr txBox="1"/>
              <p:nvPr/>
            </p:nvSpPr>
            <p:spPr>
              <a:xfrm>
                <a:off x="29721" y="24320"/>
                <a:ext cx="784827" cy="5232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r>
                  <a:rPr dirty="0"/>
                  <a:t>1</a:t>
                </a:r>
                <a:r>
                  <a:rPr lang="en-GB" dirty="0"/>
                  <a:t>,</a:t>
                </a:r>
                <a:r>
                  <a:rPr dirty="0"/>
                  <a:t>654</a:t>
                </a:r>
              </a:p>
            </p:txBody>
          </p:sp>
        </p:grpSp>
      </p:grpSp>
      <p:grpSp>
        <p:nvGrpSpPr>
          <p:cNvPr id="417" name="Group"/>
          <p:cNvGrpSpPr/>
          <p:nvPr/>
        </p:nvGrpSpPr>
        <p:grpSpPr>
          <a:xfrm>
            <a:off x="8045356" y="8455949"/>
            <a:ext cx="7801863" cy="4818736"/>
            <a:chOff x="-495461" y="-470059"/>
            <a:chExt cx="7801861" cy="4818734"/>
          </a:xfrm>
        </p:grpSpPr>
        <p:graphicFrame>
          <p:nvGraphicFramePr>
            <p:cNvPr id="410" name="Chart 136"/>
            <p:cNvGraphicFramePr/>
            <p:nvPr>
              <p:extLst>
                <p:ext uri="{D42A27DB-BD31-4B8C-83A1-F6EECF244321}">
                  <p14:modId xmlns:p14="http://schemas.microsoft.com/office/powerpoint/2010/main" val="190369762"/>
                </p:ext>
              </p:extLst>
            </p:nvPr>
          </p:nvGraphicFramePr>
          <p:xfrm>
            <a:off x="-495461" y="136609"/>
            <a:ext cx="7640514" cy="42120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pSp>
          <p:nvGrpSpPr>
            <p:cNvPr id="413" name="Group"/>
            <p:cNvGrpSpPr/>
            <p:nvPr/>
          </p:nvGrpSpPr>
          <p:grpSpPr>
            <a:xfrm>
              <a:off x="-64038" y="-470059"/>
              <a:ext cx="927200" cy="1365784"/>
              <a:chOff x="-64038" y="-470059"/>
              <a:chExt cx="927199" cy="1365783"/>
            </a:xfrm>
          </p:grpSpPr>
          <p:pic>
            <p:nvPicPr>
              <p:cNvPr id="411" name="unknown.png" descr="unknown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0840054">
                <a:off x="-64038" y="-470059"/>
                <a:ext cx="927199" cy="13657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2" name="2090"/>
              <p:cNvSpPr txBox="1"/>
              <p:nvPr/>
            </p:nvSpPr>
            <p:spPr>
              <a:xfrm>
                <a:off x="11486" y="-208883"/>
                <a:ext cx="799125" cy="5371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r>
                  <a:rPr dirty="0"/>
                  <a:t>2</a:t>
                </a:r>
                <a:r>
                  <a:rPr lang="en-GB" dirty="0"/>
                  <a:t>,</a:t>
                </a:r>
                <a:r>
                  <a:rPr dirty="0"/>
                  <a:t>090</a:t>
                </a:r>
              </a:p>
            </p:txBody>
          </p:sp>
        </p:grpSp>
        <p:grpSp>
          <p:nvGrpSpPr>
            <p:cNvPr id="416" name="Group"/>
            <p:cNvGrpSpPr/>
            <p:nvPr/>
          </p:nvGrpSpPr>
          <p:grpSpPr>
            <a:xfrm>
              <a:off x="6285416" y="1331856"/>
              <a:ext cx="1020984" cy="1501804"/>
              <a:chOff x="-130644" y="-570061"/>
              <a:chExt cx="1020983" cy="1501803"/>
            </a:xfrm>
          </p:grpSpPr>
          <p:pic>
            <p:nvPicPr>
              <p:cNvPr id="414" name="Picture 9" descr="Picture 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756882">
                <a:off x="-130644" y="-570061"/>
                <a:ext cx="1020983" cy="15018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5" name="458"/>
              <p:cNvSpPr txBox="1"/>
              <p:nvPr/>
            </p:nvSpPr>
            <p:spPr>
              <a:xfrm>
                <a:off x="21109" y="-164379"/>
                <a:ext cx="602085" cy="5232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r>
                  <a:rPr lang="en-GB" dirty="0"/>
                  <a:t>475</a:t>
                </a:r>
                <a:endParaRPr dirty="0"/>
              </a:p>
            </p:txBody>
          </p:sp>
        </p:grpSp>
      </p:grpSp>
      <p:grpSp>
        <p:nvGrpSpPr>
          <p:cNvPr id="425" name="Group"/>
          <p:cNvGrpSpPr/>
          <p:nvPr/>
        </p:nvGrpSpPr>
        <p:grpSpPr>
          <a:xfrm>
            <a:off x="16309084" y="8231050"/>
            <a:ext cx="7462430" cy="5092564"/>
            <a:chOff x="-426888" y="-707139"/>
            <a:chExt cx="7462429" cy="5092563"/>
          </a:xfrm>
        </p:grpSpPr>
        <p:graphicFrame>
          <p:nvGraphicFramePr>
            <p:cNvPr id="418" name="Chart 154"/>
            <p:cNvGraphicFramePr/>
            <p:nvPr>
              <p:extLst>
                <p:ext uri="{D42A27DB-BD31-4B8C-83A1-F6EECF244321}">
                  <p14:modId xmlns:p14="http://schemas.microsoft.com/office/powerpoint/2010/main" val="3887533794"/>
                </p:ext>
              </p:extLst>
            </p:nvPr>
          </p:nvGraphicFramePr>
          <p:xfrm>
            <a:off x="-426888" y="111729"/>
            <a:ext cx="7462429" cy="42736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grpSp>
          <p:nvGrpSpPr>
            <p:cNvPr id="421" name="Group"/>
            <p:cNvGrpSpPr/>
            <p:nvPr/>
          </p:nvGrpSpPr>
          <p:grpSpPr>
            <a:xfrm>
              <a:off x="5802067" y="-97539"/>
              <a:ext cx="905323" cy="1331674"/>
              <a:chOff x="-21393" y="-97539"/>
              <a:chExt cx="905322" cy="1331673"/>
            </a:xfrm>
          </p:grpSpPr>
          <p:pic>
            <p:nvPicPr>
              <p:cNvPr id="419" name="Picture 9" descr="Picture 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756882">
                <a:off x="-21393" y="-97539"/>
                <a:ext cx="905322" cy="13316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0" name="80%"/>
              <p:cNvSpPr txBox="1"/>
              <p:nvPr/>
            </p:nvSpPr>
            <p:spPr>
              <a:xfrm>
                <a:off x="101600" y="180840"/>
                <a:ext cx="677427" cy="5232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r>
                  <a:rPr lang="en-GB" dirty="0"/>
                  <a:t>86</a:t>
                </a:r>
                <a:r>
                  <a:rPr dirty="0"/>
                  <a:t>%</a:t>
                </a:r>
              </a:p>
            </p:txBody>
          </p:sp>
        </p:grpSp>
        <p:grpSp>
          <p:nvGrpSpPr>
            <p:cNvPr id="424" name="Group"/>
            <p:cNvGrpSpPr/>
            <p:nvPr/>
          </p:nvGrpSpPr>
          <p:grpSpPr>
            <a:xfrm>
              <a:off x="-185245" y="-707139"/>
              <a:ext cx="925840" cy="1389911"/>
              <a:chOff x="-135150" y="-1507895"/>
              <a:chExt cx="925837" cy="1389908"/>
            </a:xfrm>
          </p:grpSpPr>
          <p:pic>
            <p:nvPicPr>
              <p:cNvPr id="422" name="unknown.png" descr="unknown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0840054">
                <a:off x="-135150" y="-1507895"/>
                <a:ext cx="925837" cy="13899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3" name="54%"/>
              <p:cNvSpPr txBox="1"/>
              <p:nvPr/>
            </p:nvSpPr>
            <p:spPr>
              <a:xfrm>
                <a:off x="-29269" y="-1225055"/>
                <a:ext cx="714075" cy="5232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121919" tIns="121919" rIns="121919" bIns="121919" numCol="1" anchor="t">
                <a:spAutoFit/>
              </a:bodyPr>
              <a:lstStyle>
                <a:lvl1pPr defTabSz="914400">
                  <a:defRPr sz="1800" cap="all">
                    <a:solidFill>
                      <a:srgbClr val="FFFFFF"/>
                    </a:solidFill>
                    <a:latin typeface="Source Sans Pro Semibold"/>
                    <a:ea typeface="Source Sans Pro Semibold"/>
                    <a:cs typeface="Source Sans Pro Semibold"/>
                    <a:sym typeface="Source Sans Pro Semibold"/>
                  </a:defRPr>
                </a:lvl1pPr>
              </a:lstStyle>
              <a:p>
                <a:r>
                  <a:rPr dirty="0"/>
                  <a:t>54%</a:t>
                </a: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03F17A-C054-473A-9B27-95F625AF94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561001" y="12711669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accent2"/>
                </a:solidFill>
              </a:rPr>
              <a:t>13</a:t>
            </a:fld>
            <a:endParaRPr lang="et-EE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1" animBg="1" advAuto="0"/>
      <p:bldP spid="393" grpId="2" animBg="1" advAuto="0"/>
      <p:bldP spid="401" grpId="3" animBg="1" advAuto="0"/>
      <p:bldP spid="409" grpId="4" animBg="1" advAuto="0"/>
      <p:bldP spid="417" grpId="5" animBg="1" advAuto="0"/>
      <p:bldP spid="425" grpId="6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1691559" y="1761894"/>
            <a:ext cx="18160435" cy="1061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825500">
              <a:lnSpc>
                <a:spcPct val="70000"/>
              </a:lnSpc>
              <a:defRPr sz="8400" spc="-336">
                <a:solidFill>
                  <a:srgbClr val="53585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n-GB" sz="8400" spc="-336" dirty="0">
                <a:solidFill>
                  <a:schemeClr val="bg1"/>
                </a:solidFill>
              </a:rPr>
              <a:t>Affordable service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50253" y="4746619"/>
            <a:ext cx="394281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latinLnBrk="1"/>
            <a:r>
              <a:rPr lang="et-EE" sz="3600" b="1" dirty="0">
                <a:solidFill>
                  <a:schemeClr val="bg1"/>
                </a:solidFill>
              </a:rPr>
              <a:t>W AND WW</a:t>
            </a:r>
          </a:p>
          <a:p>
            <a:pPr algn="ctr" defTabSz="584200" latinLnBrk="1"/>
            <a:r>
              <a:rPr lang="en-GB" sz="3600" b="1" dirty="0">
                <a:solidFill>
                  <a:schemeClr val="bg1"/>
                </a:solidFill>
              </a:rPr>
              <a:t>TARIFFS</a:t>
            </a:r>
          </a:p>
          <a:p>
            <a:pPr algn="ctr" rtl="0" latinLnBrk="1" hangingPunct="0"/>
            <a:endParaRPr lang="et-EE" sz="2000" b="1" dirty="0">
              <a:solidFill>
                <a:schemeClr val="bg1"/>
              </a:solidFill>
            </a:endParaRPr>
          </a:p>
          <a:p>
            <a:pPr algn="ctr" rtl="0" latinLnBrk="1" hangingPunct="0"/>
            <a:endParaRPr lang="et-EE" sz="1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67267" y="4316631"/>
            <a:ext cx="1614592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lvl="5" indent="0" algn="l">
              <a:spcBef>
                <a:spcPct val="0"/>
              </a:spcBef>
            </a:pPr>
            <a:r>
              <a:rPr lang="en-US" altLang="et-EE" sz="4000" dirty="0">
                <a:solidFill>
                  <a:schemeClr val="bg1"/>
                </a:solidFill>
                <a:cs typeface="Arial" panose="020B0604020202020204" pitchFamily="34" charset="0"/>
              </a:rPr>
              <a:t>Estonian average, lower compared to Western-Europe </a:t>
            </a:r>
            <a:r>
              <a:rPr lang="et-EE" altLang="et-EE" sz="4000" dirty="0">
                <a:solidFill>
                  <a:schemeClr val="bg1"/>
                </a:solidFill>
                <a:cs typeface="Arial" panose="020B0604020202020204" pitchFamily="34" charset="0"/>
              </a:rPr>
              <a:t>and </a:t>
            </a:r>
            <a:r>
              <a:rPr lang="en-US" altLang="et-EE" sz="4000" dirty="0">
                <a:solidFill>
                  <a:schemeClr val="bg1"/>
                </a:solidFill>
                <a:cs typeface="Arial" panose="020B0604020202020204" pitchFamily="34" charset="0"/>
              </a:rPr>
              <a:t>Scandinavia</a:t>
            </a:r>
            <a:endParaRPr lang="en-US" altLang="et-EE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62901" y="7788540"/>
            <a:ext cx="301760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et-EE" sz="3600" b="1" dirty="0">
                <a:solidFill>
                  <a:schemeClr val="bg1"/>
                </a:solidFill>
              </a:rPr>
              <a:t>A</a:t>
            </a:r>
            <a:r>
              <a:rPr lang="en-GB" sz="3600" b="1" dirty="0">
                <a:solidFill>
                  <a:schemeClr val="bg1"/>
                </a:solidFill>
              </a:rPr>
              <a:t>FFORDABLE</a:t>
            </a:r>
          </a:p>
          <a:p>
            <a:pPr algn="ctr" rtl="0" latinLnBrk="1" hangingPunct="0"/>
            <a:r>
              <a:rPr lang="en-GB" sz="3600" b="1" dirty="0">
                <a:solidFill>
                  <a:schemeClr val="bg1"/>
                </a:solidFill>
              </a:rPr>
              <a:t>SERVICES</a:t>
            </a:r>
          </a:p>
          <a:p>
            <a:pPr rtl="0" latinLnBrk="1" hangingPunct="0"/>
            <a:endParaRPr lang="et-EE" sz="2000" b="1" dirty="0">
              <a:solidFill>
                <a:schemeClr val="bg1"/>
              </a:solidFill>
            </a:endParaRPr>
          </a:p>
          <a:p>
            <a:pPr rtl="0" latinLnBrk="1" hangingPunct="0"/>
            <a:endParaRPr lang="et-EE" sz="10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49798" y="8322152"/>
            <a:ext cx="1676314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US" altLang="et-EE" sz="4000" dirty="0">
                <a:solidFill>
                  <a:schemeClr val="bg1"/>
                </a:solidFill>
                <a:cs typeface="Arial" panose="020B0604020202020204" pitchFamily="34" charset="0"/>
              </a:rPr>
              <a:t>Tariffs should not exceed 4% of net disposable income </a:t>
            </a:r>
            <a:r>
              <a:rPr lang="et-EE" altLang="et-EE" sz="4000" i="1" dirty="0">
                <a:solidFill>
                  <a:schemeClr val="bg1"/>
                </a:solidFill>
                <a:cs typeface="Arial" panose="020B0604020202020204" pitchFamily="34" charset="0"/>
              </a:rPr>
              <a:t>(In</a:t>
            </a:r>
            <a:r>
              <a:rPr lang="en-US" altLang="et-EE" sz="4000" i="1" dirty="0">
                <a:solidFill>
                  <a:schemeClr val="bg1"/>
                </a:solidFill>
                <a:cs typeface="Arial" panose="020B0604020202020204" pitchFamily="34" charset="0"/>
              </a:rPr>
              <a:t> Tallinn </a:t>
            </a:r>
            <a:r>
              <a:rPr lang="et-EE" altLang="et-EE" sz="4000" i="1" dirty="0">
                <a:solidFill>
                  <a:schemeClr val="bg1"/>
                </a:solidFill>
                <a:cs typeface="Arial" panose="020B0604020202020204" pitchFamily="34" charset="0"/>
              </a:rPr>
              <a:t>0</a:t>
            </a:r>
            <a:r>
              <a:rPr lang="en-US" altLang="et-EE" sz="4000" i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t-EE" altLang="et-EE" sz="4000" i="1" dirty="0">
                <a:solidFill>
                  <a:schemeClr val="bg1"/>
                </a:solidFill>
                <a:cs typeface="Arial" panose="020B0604020202020204" pitchFamily="34" charset="0"/>
              </a:rPr>
              <a:t>95</a:t>
            </a:r>
            <a:r>
              <a:rPr lang="en-US" altLang="et-EE" sz="4000" i="1" dirty="0">
                <a:solidFill>
                  <a:schemeClr val="bg1"/>
                </a:solidFill>
                <a:cs typeface="Arial" panose="020B0604020202020204" pitchFamily="34" charset="0"/>
              </a:rPr>
              <a:t>%</a:t>
            </a:r>
            <a:r>
              <a:rPr lang="et-EE" altLang="et-EE" sz="4000" i="1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endParaRPr lang="en-US" altLang="et-EE" sz="4000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0142C8E-3193-45AC-9B34-B4A0C53DC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4" t="14000" r="10222" b="49860"/>
          <a:stretch/>
        </p:blipFill>
        <p:spPr>
          <a:xfrm>
            <a:off x="284736" y="5577615"/>
            <a:ext cx="5565062" cy="57737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63A2DD-79E7-48A4-8FE4-05FE830D5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4" t="14000" r="10222" b="49860"/>
          <a:stretch/>
        </p:blipFill>
        <p:spPr>
          <a:xfrm>
            <a:off x="18385391" y="3278104"/>
            <a:ext cx="4072537" cy="42252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ADCE5E-D7F3-4841-83BE-A286D50EC9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082371" y="12343369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14</a:t>
            </a:fld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2718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2444F0-EB9B-439D-84F0-E3F7BD0C1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866" y="297530"/>
            <a:ext cx="21458723" cy="127834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1377-1546-42DE-A77F-A5322984850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984400" y="12343369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accent2"/>
                </a:solidFill>
              </a:rPr>
              <a:t>15</a:t>
            </a:fld>
            <a:endParaRPr lang="et-E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4930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8F2D8D4-44BC-4827-81B5-40F615F6D1C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1" b="15931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ACF6E7-467B-4ED9-AE97-6650596D7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PRIVATISATION CONTRACT DISPUTE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60D2F-38DF-4646-B159-A7A18FDB10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147686" y="12343368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16</a:t>
            </a:fld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4067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751A5AD-CBA0-496F-948B-FB8A15ED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40" y="2762682"/>
            <a:ext cx="18277252" cy="2286001"/>
          </a:xfrm>
        </p:spPr>
        <p:txBody>
          <a:bodyPr>
            <a:normAutofit fontScale="90000"/>
          </a:bodyPr>
          <a:lstStyle/>
          <a:p>
            <a:r>
              <a:rPr lang="en-GB" sz="9800" dirty="0">
                <a:solidFill>
                  <a:schemeClr val="bg1"/>
                </a:solidFill>
              </a:rPr>
              <a:t>Background of privatisation agreement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0655" y="6144230"/>
            <a:ext cx="8870751" cy="58118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indent="-5715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Exclusive right to operate for 20 years till 2020</a:t>
            </a:r>
            <a:endParaRPr lang="et-EE" altLang="et-EE" sz="35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571500" indent="-5715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t-EE" sz="7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571500" indent="-5715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97 levels of service requirements</a:t>
            </a:r>
            <a:r>
              <a:rPr lang="et-EE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- quality driven, investments</a:t>
            </a:r>
            <a:r>
              <a:rPr lang="et-EE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requirements, penalties for </a:t>
            </a:r>
            <a:r>
              <a:rPr lang="et-EE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non-</a:t>
            </a:r>
            <a:r>
              <a:rPr lang="en-GB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compliance City of Tallinn step in rights and right to terminate the agreement</a:t>
            </a:r>
            <a:r>
              <a:rPr lang="et-EE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in case of failure to remedy material default</a:t>
            </a:r>
            <a:endParaRPr lang="et-EE" altLang="et-EE" sz="35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3" indent="0" algn="l">
              <a:spcBef>
                <a:spcPct val="0"/>
              </a:spcBef>
            </a:pPr>
            <a:endParaRPr lang="en-GB" altLang="et-EE" sz="7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571500" lvl="3" indent="-5715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Monitoring by Supervisory Foundation</a:t>
            </a:r>
            <a:endParaRPr lang="et-EE" altLang="et-EE" sz="35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571500" lvl="3" indent="-5715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t-EE" sz="7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571500" lvl="3" indent="-5715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International arbitration for main disputes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35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19599" y="6092933"/>
            <a:ext cx="9391426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eaLnBrk="1" hangingPunct="1">
              <a:spcBef>
                <a:spcPts val="1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Overall tariff mechanism until 2020 and tariff agreement until 2020  </a:t>
            </a:r>
            <a:endParaRPr lang="et-EE" altLang="et-EE" sz="35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 algn="l" eaLnBrk="1" hangingPunct="1">
              <a:spcBef>
                <a:spcPts val="1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Mechanism for reimbursement by City of Tallinn for networks extension  </a:t>
            </a:r>
            <a:endParaRPr lang="et-EE" altLang="et-EE" sz="35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 algn="l" eaLnBrk="1" hangingPunct="1">
              <a:spcBef>
                <a:spcPts val="1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Sub-agreements to SA determine payments by City of Tallinn for storm water and fire hydrant services </a:t>
            </a:r>
            <a:endParaRPr lang="et-EE" altLang="et-EE" sz="35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 algn="l" eaLnBrk="1" hangingPunct="1">
              <a:spcBef>
                <a:spcPts val="1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t-EE" sz="3500" dirty="0">
                <a:solidFill>
                  <a:schemeClr val="bg1"/>
                </a:solidFill>
                <a:cs typeface="Arial" panose="020B0604020202020204" pitchFamily="34" charset="0"/>
              </a:rPr>
              <a:t>Separate tariffs for water and waste water services as well as for residential and commercial customers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0ACF609A-41B1-474F-AB1B-91572B1A8EF3}"/>
              </a:ext>
            </a:extLst>
          </p:cNvPr>
          <p:cNvSpPr txBox="1">
            <a:spLocks/>
          </p:cNvSpPr>
          <p:nvPr/>
        </p:nvSpPr>
        <p:spPr>
          <a:xfrm>
            <a:off x="5433773" y="4202863"/>
            <a:ext cx="7985047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 fontScale="97500"/>
          </a:bodyPr>
          <a:lstStyle>
            <a:lvl1pPr marL="0" marR="0" indent="0" algn="l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F2F2F2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1pPr>
            <a:lvl2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2pPr>
            <a:lvl3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3pPr>
            <a:lvl4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4pPr>
            <a:lvl5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5pPr>
            <a:lvl6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6pPr>
            <a:lvl7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7pPr>
            <a:lvl8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8pPr>
            <a:lvl9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9pPr>
          </a:lstStyle>
          <a:p>
            <a:pPr hangingPunct="1"/>
            <a:r>
              <a:rPr lang="et-EE" sz="7200" dirty="0" err="1">
                <a:solidFill>
                  <a:schemeClr val="bg1"/>
                </a:solidFill>
              </a:rPr>
              <a:t>Legal</a:t>
            </a:r>
            <a:r>
              <a:rPr lang="et-EE" sz="7200" dirty="0">
                <a:solidFill>
                  <a:schemeClr val="bg1"/>
                </a:solidFill>
              </a:rPr>
              <a:t> </a:t>
            </a:r>
            <a:r>
              <a:rPr lang="et-EE" sz="7200" dirty="0" err="1">
                <a:solidFill>
                  <a:schemeClr val="bg1"/>
                </a:solidFill>
              </a:rPr>
              <a:t>provisions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24" name="Title 7">
            <a:extLst>
              <a:ext uri="{FF2B5EF4-FFF2-40B4-BE49-F238E27FC236}">
                <a16:creationId xmlns:a16="http://schemas.microsoft.com/office/drawing/2014/main" id="{8032FF10-72E7-42E4-9328-56739B76B59E}"/>
              </a:ext>
            </a:extLst>
          </p:cNvPr>
          <p:cNvSpPr txBox="1">
            <a:spLocks/>
          </p:cNvSpPr>
          <p:nvPr/>
        </p:nvSpPr>
        <p:spPr>
          <a:xfrm>
            <a:off x="14683383" y="4202863"/>
            <a:ext cx="7985047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 fontScale="97500"/>
          </a:bodyPr>
          <a:lstStyle>
            <a:lvl1pPr marL="0" marR="0" indent="0" algn="l" defTabSz="1219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F2F2F2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1pPr>
            <a:lvl2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2pPr>
            <a:lvl3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3pPr>
            <a:lvl4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4pPr>
            <a:lvl5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5pPr>
            <a:lvl6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6pPr>
            <a:lvl7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7pPr>
            <a:lvl8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8pPr>
            <a:lvl9pPr marL="0" marR="0" indent="0" algn="ctr" defTabSz="1219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ln>
                  <a:noFill/>
                </a:ln>
                <a:solidFill>
                  <a:srgbClr val="3C3C3B"/>
                </a:solidFill>
                <a:uFillTx/>
                <a:latin typeface="DIN Pro"/>
                <a:ea typeface="DIN Pro"/>
                <a:cs typeface="DIN Pro"/>
                <a:sym typeface="DIN Pro"/>
              </a:defRPr>
            </a:lvl9pPr>
          </a:lstStyle>
          <a:p>
            <a:pPr hangingPunct="1"/>
            <a:r>
              <a:rPr lang="et-EE" sz="7200" dirty="0" err="1">
                <a:solidFill>
                  <a:schemeClr val="bg1"/>
                </a:solidFill>
              </a:rPr>
              <a:t>Financial</a:t>
            </a:r>
            <a:r>
              <a:rPr lang="et-EE" sz="7200" dirty="0">
                <a:solidFill>
                  <a:schemeClr val="bg1"/>
                </a:solidFill>
              </a:rPr>
              <a:t> </a:t>
            </a:r>
            <a:r>
              <a:rPr lang="et-EE" sz="7200" dirty="0" err="1">
                <a:solidFill>
                  <a:schemeClr val="bg1"/>
                </a:solidFill>
              </a:rPr>
              <a:t>provisions</a:t>
            </a:r>
            <a:endParaRPr lang="en-GB" sz="8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CDC78-309E-438B-8EF4-97603052AA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048025" y="11955047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17</a:t>
            </a:fld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82199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DE5679-E49C-44B1-A833-DB3B360EF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33" y="1595285"/>
            <a:ext cx="21945601" cy="1715987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Long term visibility by tariff in PA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151" y="6261004"/>
            <a:ext cx="334333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4000" b="1" dirty="0">
                <a:solidFill>
                  <a:schemeClr val="bg1"/>
                </a:solidFill>
              </a:rPr>
              <a:t>TARIFF REVIEW</a:t>
            </a:r>
            <a:endParaRPr kumimoji="0" lang="et-EE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68876" y="6261004"/>
            <a:ext cx="42042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4000" b="1" dirty="0">
                <a:solidFill>
                  <a:schemeClr val="bg1"/>
                </a:solidFill>
              </a:rPr>
              <a:t>K-FACTOR</a:t>
            </a:r>
            <a:endParaRPr kumimoji="0" lang="et-EE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567730" y="6261004"/>
            <a:ext cx="308899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4000" b="1" dirty="0">
                <a:solidFill>
                  <a:schemeClr val="bg1"/>
                </a:solidFill>
              </a:rPr>
              <a:t>CPI CHANGES</a:t>
            </a:r>
            <a:endParaRPr kumimoji="0" lang="et-EE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866856" y="6261003"/>
            <a:ext cx="582412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4000" b="1" dirty="0">
                <a:solidFill>
                  <a:schemeClr val="bg1"/>
                </a:solidFill>
              </a:rPr>
              <a:t>CHANGES IN THE LAW</a:t>
            </a:r>
            <a:endParaRPr kumimoji="0" lang="et-EE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525619" y="4178025"/>
            <a:ext cx="23422357" cy="1210588"/>
          </a:xfrm>
          <a:prstGeom prst="chevron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7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T</a:t>
            </a:r>
            <a:r>
              <a:rPr kumimoji="0" lang="et-EE" sz="7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sym typeface="Sosa"/>
              </a:rPr>
              <a:t>∆ =</a:t>
            </a:r>
            <a:r>
              <a:rPr kumimoji="0" lang="et-EE" sz="72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sym typeface="Sosa"/>
              </a:rPr>
              <a:t> K + CPI +LAW</a:t>
            </a:r>
            <a:endParaRPr kumimoji="0" lang="en-GB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1763151" y="7303338"/>
            <a:ext cx="5370038" cy="493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chemeClr val="bg1"/>
                </a:solidFill>
              </a:rPr>
              <a:t>Contractual agreement until 2020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chemeClr val="bg1"/>
                </a:solidFill>
              </a:rPr>
              <a:t>Simple and effective tariff mechanism</a:t>
            </a:r>
          </a:p>
        </p:txBody>
      </p:sp>
      <p:sp>
        <p:nvSpPr>
          <p:cNvPr id="242" name="Shape 242"/>
          <p:cNvSpPr/>
          <p:nvPr/>
        </p:nvSpPr>
        <p:spPr>
          <a:xfrm>
            <a:off x="7208543" y="7284432"/>
            <a:ext cx="5214857" cy="4431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chemeClr val="bg1"/>
                </a:solidFill>
              </a:rPr>
              <a:t>Reflects changes in</a:t>
            </a:r>
            <a:r>
              <a:rPr lang="et-EE" sz="3600" spc="-58" dirty="0">
                <a:solidFill>
                  <a:schemeClr val="bg1"/>
                </a:solidFill>
              </a:rPr>
              <a:t> </a:t>
            </a:r>
            <a:r>
              <a:rPr lang="en-GB" sz="3600" spc="-58" dirty="0">
                <a:solidFill>
                  <a:schemeClr val="bg1"/>
                </a:solidFill>
              </a:rPr>
              <a:t>necessary operating</a:t>
            </a:r>
            <a:r>
              <a:rPr lang="et-EE" sz="3600" spc="-58" dirty="0">
                <a:solidFill>
                  <a:schemeClr val="bg1"/>
                </a:solidFill>
              </a:rPr>
              <a:t> </a:t>
            </a:r>
            <a:r>
              <a:rPr lang="en-GB" sz="3600" spc="-58" dirty="0">
                <a:solidFill>
                  <a:schemeClr val="bg1"/>
                </a:solidFill>
              </a:rPr>
              <a:t>expenses and</a:t>
            </a:r>
            <a:r>
              <a:rPr lang="et-EE" sz="3600" spc="-58" dirty="0">
                <a:solidFill>
                  <a:schemeClr val="bg1"/>
                </a:solidFill>
              </a:rPr>
              <a:t> </a:t>
            </a:r>
            <a:r>
              <a:rPr lang="en-GB" sz="3600" spc="-58" dirty="0">
                <a:solidFill>
                  <a:schemeClr val="bg1"/>
                </a:solidFill>
              </a:rPr>
              <a:t>investments</a:t>
            </a:r>
            <a:endParaRPr lang="et-EE" sz="3600" spc="-58" dirty="0">
              <a:solidFill>
                <a:schemeClr val="bg1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1000" spc="-58" dirty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chemeClr val="bg1"/>
                </a:solidFill>
              </a:rPr>
              <a:t>2011-</a:t>
            </a:r>
            <a:r>
              <a:rPr lang="et-EE" sz="3600" spc="-58" dirty="0">
                <a:solidFill>
                  <a:schemeClr val="bg1"/>
                </a:solidFill>
              </a:rPr>
              <a:t> </a:t>
            </a:r>
            <a:r>
              <a:rPr lang="en-GB" sz="3600" spc="-58" dirty="0">
                <a:solidFill>
                  <a:schemeClr val="bg1"/>
                </a:solidFill>
              </a:rPr>
              <a:t>2020</a:t>
            </a:r>
            <a:r>
              <a:rPr lang="et-EE" sz="3600" spc="-58" dirty="0">
                <a:solidFill>
                  <a:schemeClr val="bg1"/>
                </a:solidFill>
              </a:rPr>
              <a:t> </a:t>
            </a:r>
            <a:r>
              <a:rPr lang="en-GB" sz="3600" spc="-58" dirty="0">
                <a:solidFill>
                  <a:schemeClr val="bg1"/>
                </a:solidFill>
              </a:rPr>
              <a:t> 0%</a:t>
            </a:r>
            <a:r>
              <a:rPr lang="et-EE" sz="3600" spc="-58" dirty="0">
                <a:solidFill>
                  <a:schemeClr val="bg1"/>
                </a:solidFill>
              </a:rPr>
              <a:t> </a:t>
            </a:r>
            <a:endParaRPr lang="en-GB" sz="3600" spc="-58" dirty="0">
              <a:solidFill>
                <a:schemeClr val="bg1"/>
              </a:solidFill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12435462" y="7300473"/>
            <a:ext cx="5039738" cy="1530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chemeClr val="bg1"/>
                </a:solidFill>
              </a:rPr>
              <a:t>Annual adjustment for inflation</a:t>
            </a:r>
          </a:p>
        </p:txBody>
      </p:sp>
      <p:sp>
        <p:nvSpPr>
          <p:cNvPr id="244" name="Shape 244"/>
          <p:cNvSpPr/>
          <p:nvPr/>
        </p:nvSpPr>
        <p:spPr>
          <a:xfrm>
            <a:off x="17724096" y="7303338"/>
            <a:ext cx="5162977" cy="211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chemeClr val="bg1"/>
                </a:solidFill>
              </a:rPr>
              <a:t>Impact of adverse change of law can be recouped through tariff</a:t>
            </a:r>
          </a:p>
        </p:txBody>
      </p:sp>
      <p:sp>
        <p:nvSpPr>
          <p:cNvPr id="40" name="Shape 246">
            <a:extLst>
              <a:ext uri="{FF2B5EF4-FFF2-40B4-BE49-F238E27FC236}">
                <a16:creationId xmlns:a16="http://schemas.microsoft.com/office/drawing/2014/main" id="{BC35E927-0411-4F9B-B5A8-F45950DC76D5}"/>
              </a:ext>
            </a:extLst>
          </p:cNvPr>
          <p:cNvSpPr/>
          <p:nvPr/>
        </p:nvSpPr>
        <p:spPr>
          <a:xfrm>
            <a:off x="1445458" y="11117171"/>
            <a:ext cx="22245522" cy="6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algn="ctr">
              <a:defRPr sz="1800" spc="0">
                <a:solidFill>
                  <a:srgbClr val="000000"/>
                </a:solidFill>
              </a:defRPr>
            </a:pPr>
            <a:r>
              <a:rPr lang="en-GB" sz="4400" spc="-58" dirty="0">
                <a:solidFill>
                  <a:schemeClr val="bg1"/>
                </a:solidFill>
              </a:rPr>
              <a:t>Increase only CPI from 2010-2020 as agreed in the services agreement</a:t>
            </a:r>
            <a:r>
              <a:rPr lang="et-EE" sz="4400" spc="-58" dirty="0">
                <a:solidFill>
                  <a:schemeClr val="bg1"/>
                </a:solidFill>
              </a:rPr>
              <a:t>.</a:t>
            </a:r>
            <a:endParaRPr lang="en-GB" sz="4400" spc="-58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5A671-99D7-4FCD-8AF2-D4F720C8AF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555573" y="12449946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18</a:t>
            </a:fld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85414"/>
      </p:ext>
    </p:extLst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7" dur="6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1" dur="6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5" dur="6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9" dur="6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3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 advAuto="0"/>
      <p:bldP spid="242" grpId="0" animBg="1" advAuto="0"/>
      <p:bldP spid="243" grpId="0" animBg="1" advAuto="0"/>
      <p:bldP spid="244" grpId="0" animBg="1" advAuto="0"/>
      <p:bldP spid="40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215C0F-7EE6-46EA-9971-76CFBF8DC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28" y="1581894"/>
            <a:ext cx="21192611" cy="2286001"/>
          </a:xfrm>
        </p:spPr>
        <p:txBody>
          <a:bodyPr>
            <a:normAutofit fontScale="90000"/>
          </a:bodyPr>
          <a:lstStyle/>
          <a:p>
            <a:r>
              <a:rPr lang="en-GB" dirty="0"/>
              <a:t>Changes in the regulation from 2010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19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39" name="Shape 239"/>
          <p:cNvSpPr/>
          <p:nvPr/>
        </p:nvSpPr>
        <p:spPr>
          <a:xfrm>
            <a:off x="1032206" y="945240"/>
            <a:ext cx="102657" cy="1026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70000"/>
              </a:lnSpc>
              <a:defRPr sz="8400" spc="-336">
                <a:solidFill>
                  <a:srgbClr val="53585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endParaRPr lang="en-GB" sz="8400" spc="-336" dirty="0">
              <a:solidFill>
                <a:srgbClr val="53585F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2019300" y="4197975"/>
            <a:ext cx="8301982" cy="1949252"/>
          </a:xfrm>
          <a:prstGeom prst="chevron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6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2001</a:t>
            </a:r>
            <a:r>
              <a:rPr kumimoji="0" lang="et-EE" sz="60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 - </a:t>
            </a:r>
            <a:r>
              <a:rPr kumimoji="0" lang="en-GB" sz="6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2010 </a:t>
            </a:r>
            <a:r>
              <a:rPr kumimoji="0" lang="et-EE" sz="6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City of Tallinn</a:t>
            </a:r>
            <a:endParaRPr kumimoji="0" lang="en-GB" sz="6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12192000" y="4197975"/>
            <a:ext cx="10172700" cy="1949252"/>
          </a:xfrm>
          <a:prstGeom prst="chevron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6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From 1</a:t>
            </a:r>
            <a:r>
              <a:rPr kumimoji="0" lang="en-GB" sz="6000" b="1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st</a:t>
            </a:r>
            <a:r>
              <a:rPr kumimoji="0" lang="en-GB" sz="60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 November </a:t>
            </a:r>
            <a:r>
              <a:rPr kumimoji="0" lang="en-GB" sz="6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2010 Competition</a:t>
            </a:r>
            <a:r>
              <a:rPr kumimoji="0" lang="en-GB" sz="60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 Authority</a:t>
            </a:r>
            <a:endParaRPr kumimoji="0" lang="en-GB" sz="6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33" name="Shape 244"/>
          <p:cNvSpPr/>
          <p:nvPr/>
        </p:nvSpPr>
        <p:spPr>
          <a:xfrm>
            <a:off x="12469154" y="6825605"/>
            <a:ext cx="10172700" cy="5580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rgbClr val="53585F"/>
                </a:solidFill>
              </a:rPr>
              <a:t>12 months regulatory period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1100" spc="-58" dirty="0">
              <a:solidFill>
                <a:srgbClr val="53585F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rgbClr val="53585F"/>
                </a:solidFill>
              </a:rPr>
              <a:t>New limits to the capital invested by the water undertaking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1100" spc="-58" dirty="0">
              <a:solidFill>
                <a:srgbClr val="53585F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rgbClr val="53585F"/>
                </a:solidFill>
              </a:rPr>
              <a:t>Single rate of return on NBV, annual cost review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1100" spc="-58" dirty="0">
              <a:solidFill>
                <a:srgbClr val="53585F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rgbClr val="53585F"/>
                </a:solidFill>
              </a:rPr>
              <a:t>All efficiency gains would be taken away next year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1100" spc="-58" dirty="0">
              <a:solidFill>
                <a:srgbClr val="53585F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rgbClr val="53585F"/>
                </a:solidFill>
              </a:rPr>
              <a:t>No liability nor interest to regulate quality aspects of the service 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1100" spc="-58" dirty="0">
              <a:solidFill>
                <a:srgbClr val="53585F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rgbClr val="53585F"/>
                </a:solidFill>
              </a:rPr>
              <a:t>No appeal mechanism except from Court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t-EE" sz="3200" spc="-58" dirty="0">
              <a:solidFill>
                <a:srgbClr val="53585F"/>
              </a:solidFill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2984262" y="6854103"/>
            <a:ext cx="6349926" cy="2453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rgbClr val="53585F"/>
                </a:solidFill>
              </a:rPr>
              <a:t>Long term contract </a:t>
            </a:r>
            <a:endParaRPr lang="et-EE" sz="3600" dirty="0"/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rgbClr val="53585F"/>
                </a:solidFill>
              </a:rPr>
              <a:t>Price cap </a:t>
            </a:r>
            <a:r>
              <a:rPr lang="en-GB" sz="3600" dirty="0">
                <a:solidFill>
                  <a:schemeClr val="bg2"/>
                </a:solidFill>
              </a:rPr>
              <a:t>regulation</a:t>
            </a:r>
            <a:endParaRPr lang="et-EE" sz="3600" dirty="0">
              <a:solidFill>
                <a:schemeClr val="bg2"/>
              </a:solidFill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rgbClr val="53585F"/>
                </a:solidFill>
              </a:rPr>
              <a:t>Company is motivated in efficiencies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98DA763-CF09-4441-BFB2-65B6F289ED58}"/>
              </a:ext>
            </a:extLst>
          </p:cNvPr>
          <p:cNvSpPr txBox="1">
            <a:spLocks/>
          </p:cNvSpPr>
          <p:nvPr/>
        </p:nvSpPr>
        <p:spPr>
          <a:xfrm>
            <a:off x="22555573" y="12449946"/>
            <a:ext cx="663000" cy="738662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GB" dirty="0">
                <a:solidFill>
                  <a:schemeClr val="accent2"/>
                </a:solidFill>
              </a:rPr>
              <a:t>19</a:t>
            </a:r>
            <a:endParaRPr lang="et-E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47894"/>
      </p:ext>
    </p:extLst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7" dur="6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1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dvAuto="0"/>
      <p:bldP spid="244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FC8A-159B-4773-B071-EFC70C53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3920802"/>
            <a:ext cx="21945601" cy="5874396"/>
          </a:xfrm>
        </p:spPr>
        <p:txBody>
          <a:bodyPr>
            <a:normAutofit/>
          </a:bodyPr>
          <a:lstStyle/>
          <a:p>
            <a:r>
              <a:rPr lang="et-EE" dirty="0"/>
              <a:t>AS Tallinna Vesi</a:t>
            </a:r>
            <a:br>
              <a:rPr lang="et-EE" dirty="0"/>
            </a:br>
            <a:r>
              <a:rPr lang="et-EE" sz="6600" dirty="0"/>
              <a:t>The </a:t>
            </a:r>
            <a:r>
              <a:rPr lang="et-EE" sz="6600" dirty="0" err="1"/>
              <a:t>Largest</a:t>
            </a:r>
            <a:r>
              <a:rPr lang="et-EE" sz="6600" dirty="0"/>
              <a:t> </a:t>
            </a:r>
            <a:r>
              <a:rPr lang="et-EE" sz="6600" dirty="0" err="1"/>
              <a:t>Water</a:t>
            </a:r>
            <a:r>
              <a:rPr lang="et-EE" sz="6600" dirty="0"/>
              <a:t> </a:t>
            </a:r>
            <a:r>
              <a:rPr lang="et-EE" sz="6600" dirty="0" err="1"/>
              <a:t>Utility</a:t>
            </a:r>
            <a:r>
              <a:rPr lang="et-EE" sz="6600" dirty="0"/>
              <a:t> in Estonia</a:t>
            </a:r>
            <a:br>
              <a:rPr lang="et-EE" sz="6600" dirty="0"/>
            </a:br>
            <a:br>
              <a:rPr lang="et-EE" sz="6600" dirty="0"/>
            </a:br>
            <a:r>
              <a:rPr lang="en-GB" sz="7200" dirty="0"/>
              <a:t>April</a:t>
            </a:r>
            <a:r>
              <a:rPr lang="et-EE" sz="7200" dirty="0"/>
              <a:t> 201</a:t>
            </a:r>
            <a:r>
              <a:rPr lang="en-GB" sz="7200" dirty="0"/>
              <a:t>9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BF74C-39AD-49A9-BF23-208A94216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0" y="10935916"/>
            <a:ext cx="6018753" cy="20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9183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DE5679-E49C-44B1-A833-DB3B360EF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433" y="1595285"/>
            <a:ext cx="21945601" cy="1715987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CA tariff methodology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151" y="6261004"/>
            <a:ext cx="334333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COSTS</a:t>
            </a:r>
            <a:endParaRPr kumimoji="0" lang="et-EE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39455" y="6431568"/>
            <a:ext cx="609755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000" b="1" dirty="0">
                <a:solidFill>
                  <a:schemeClr val="bg1"/>
                </a:solidFill>
              </a:rPr>
              <a:t>CAPITAL COMPONENT</a:t>
            </a:r>
            <a:endParaRPr kumimoji="0" lang="et-EE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090810" y="6498927"/>
            <a:ext cx="582412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000" b="1" dirty="0">
                <a:solidFill>
                  <a:schemeClr val="bg1"/>
                </a:solidFill>
              </a:rPr>
              <a:t>ALLOWED PROFITABLITY</a:t>
            </a:r>
            <a:endParaRPr kumimoji="0" lang="et-EE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525619" y="4231886"/>
            <a:ext cx="23858381" cy="1102866"/>
          </a:xfrm>
          <a:prstGeom prst="chevron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T</a:t>
            </a:r>
            <a:r>
              <a:rPr kumimoji="0" lang="et-EE" sz="6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sym typeface="Sosa"/>
              </a:rPr>
              <a:t>∆ =</a:t>
            </a:r>
            <a:r>
              <a:rPr kumimoji="0" lang="et-EE" sz="65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sym typeface="Sosa"/>
              </a:rPr>
              <a:t> </a:t>
            </a:r>
            <a:r>
              <a:rPr lang="en-GB" sz="6500" b="1" dirty="0">
                <a:solidFill>
                  <a:schemeClr val="bg1"/>
                </a:solidFill>
                <a:latin typeface="Calibri" panose="020F0502020204030204" pitchFamily="34" charset="0"/>
                <a:sym typeface="Sosa"/>
              </a:rPr>
              <a:t>COSTS</a:t>
            </a:r>
            <a:r>
              <a:rPr kumimoji="0" lang="et-EE" sz="65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sym typeface="Sosa"/>
              </a:rPr>
              <a:t> + </a:t>
            </a:r>
            <a:r>
              <a:rPr kumimoji="0" lang="en-GB" sz="65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sym typeface="Sosa"/>
              </a:rPr>
              <a:t>CAPITAL COMPONENT</a:t>
            </a:r>
            <a:r>
              <a:rPr kumimoji="0" lang="et-EE" sz="65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sym typeface="Sosa"/>
              </a:rPr>
              <a:t> +</a:t>
            </a:r>
            <a:r>
              <a:rPr kumimoji="0" lang="en-GB" sz="65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sym typeface="Sosa"/>
              </a:rPr>
              <a:t>ALLOWED PROFITABILITY</a:t>
            </a:r>
            <a:endParaRPr kumimoji="0" lang="en-GB" sz="6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1763151" y="7303338"/>
            <a:ext cx="5370038" cy="493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chemeClr val="bg1"/>
                </a:solidFill>
              </a:rPr>
              <a:t>Allowed costs are reviewed in one year perspective taken into account past 3 years performance;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</a:rPr>
              <a:t>Costs for doubtful receivables, fringe benefits, dividend income tax etc are not allowed</a:t>
            </a:r>
            <a:endParaRPr lang="en-GB" sz="3600" spc="-58" dirty="0">
              <a:solidFill>
                <a:schemeClr val="bg1"/>
              </a:solidFill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9080803" y="7303338"/>
            <a:ext cx="5214857" cy="4431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chemeClr val="bg1"/>
                </a:solidFill>
              </a:rPr>
              <a:t>Depreciation on the cost value of assets</a:t>
            </a:r>
            <a:endParaRPr lang="en-GB" sz="1000" spc="-58" dirty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chemeClr val="bg1"/>
                </a:solidFill>
              </a:rPr>
              <a:t>Revaluations are not allowed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</a:rPr>
              <a:t>Sometimes shorter periods can be used</a:t>
            </a:r>
            <a:endParaRPr lang="en-GB" sz="3600" spc="-58" dirty="0">
              <a:solidFill>
                <a:schemeClr val="bg1"/>
              </a:solidFill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15824957" y="7344230"/>
            <a:ext cx="5162977" cy="211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spc="-58" dirty="0">
                <a:solidFill>
                  <a:schemeClr val="bg1"/>
                </a:solidFill>
              </a:rPr>
              <a:t>Calculated from the historic NBV value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</a:rPr>
              <a:t>WACC in 2018 is 5.45%</a:t>
            </a:r>
            <a:endParaRPr lang="en-GB" sz="3600" spc="-58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4B2EA-259D-4613-88F7-B43177B697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115028" y="12343369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20</a:t>
            </a:fld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1928"/>
      </p:ext>
    </p:extLst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7" dur="6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1" dur="6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5" dur="6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 advAuto="0"/>
      <p:bldP spid="242" grpId="0" animBg="1" advAuto="0"/>
      <p:bldP spid="244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2F25-372A-4D19-A759-147C40B6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378" y="1903424"/>
            <a:ext cx="9427630" cy="2952494"/>
          </a:xfrm>
        </p:spPr>
        <p:txBody>
          <a:bodyPr>
            <a:normAutofit/>
          </a:bodyPr>
          <a:lstStyle/>
          <a:p>
            <a:r>
              <a:rPr lang="en-GB" sz="8800" dirty="0"/>
              <a:t>Highlights of the tariff dispute local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21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39" name="Shape 239"/>
          <p:cNvSpPr/>
          <p:nvPr/>
        </p:nvSpPr>
        <p:spPr>
          <a:xfrm>
            <a:off x="971505" y="1002849"/>
            <a:ext cx="102657" cy="1026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70000"/>
              </a:lnSpc>
              <a:defRPr sz="8400" spc="-336">
                <a:solidFill>
                  <a:srgbClr val="53585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endParaRPr lang="en-GB" sz="8400" spc="-336" dirty="0">
              <a:solidFill>
                <a:srgbClr val="53585F"/>
              </a:solidFill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1506803" y="6625090"/>
            <a:ext cx="9942244" cy="512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spc="-58" dirty="0">
                <a:solidFill>
                  <a:schemeClr val="bg2"/>
                </a:solidFill>
              </a:rPr>
              <a:t>November 2010 contractual tariff application 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spc="-58" dirty="0">
                <a:solidFill>
                  <a:schemeClr val="bg2"/>
                </a:solidFill>
              </a:rPr>
              <a:t>On </a:t>
            </a:r>
            <a:r>
              <a:rPr lang="en-GB" sz="3200" dirty="0">
                <a:solidFill>
                  <a:schemeClr val="bg2"/>
                </a:solidFill>
              </a:rPr>
              <a:t>2</a:t>
            </a:r>
            <a:r>
              <a:rPr lang="en-GB" sz="3200" baseline="30000" dirty="0">
                <a:solidFill>
                  <a:schemeClr val="bg2"/>
                </a:solidFill>
              </a:rPr>
              <a:t>nd</a:t>
            </a:r>
            <a:r>
              <a:rPr lang="et-EE" sz="3200" spc="-58" dirty="0">
                <a:solidFill>
                  <a:schemeClr val="bg2"/>
                </a:solidFill>
              </a:rPr>
              <a:t> </a:t>
            </a:r>
            <a:r>
              <a:rPr lang="en-GB" sz="3200" spc="-58" dirty="0">
                <a:solidFill>
                  <a:schemeClr val="bg2"/>
                </a:solidFill>
              </a:rPr>
              <a:t>May 2011 the CA refused to approve the ASTV’s tariff increase for 2011. CA has refused to approve all the following applications on annual tariff increase allowed under the SA </a:t>
            </a:r>
          </a:p>
          <a:p>
            <a:pPr marL="45720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dirty="0">
                <a:solidFill>
                  <a:schemeClr val="bg2"/>
                </a:solidFill>
              </a:rPr>
              <a:t>October 2011</a:t>
            </a:r>
            <a:r>
              <a:rPr lang="et-EE" sz="3200" dirty="0">
                <a:solidFill>
                  <a:schemeClr val="bg2"/>
                </a:solidFill>
              </a:rPr>
              <a:t> </a:t>
            </a:r>
            <a:r>
              <a:rPr lang="en-GB" sz="3200" dirty="0">
                <a:solidFill>
                  <a:schemeClr val="bg2"/>
                </a:solidFill>
              </a:rPr>
              <a:t>prescript for 29% tariff cut</a:t>
            </a:r>
            <a:endParaRPr lang="et-EE" sz="3200" dirty="0">
              <a:solidFill>
                <a:schemeClr val="bg2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spc="-58" dirty="0">
                <a:solidFill>
                  <a:schemeClr val="bg2"/>
                </a:solidFill>
              </a:rPr>
              <a:t>February 2012 interim injunction</a:t>
            </a:r>
            <a:endParaRPr lang="et-EE" sz="3200" spc="-58" dirty="0">
              <a:solidFill>
                <a:schemeClr val="bg2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dirty="0">
                <a:solidFill>
                  <a:schemeClr val="bg2"/>
                </a:solidFill>
              </a:rPr>
              <a:t>Tariff mechanism is administrative agreement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dirty="0">
                <a:solidFill>
                  <a:schemeClr val="bg2"/>
                </a:solidFill>
              </a:rPr>
              <a:t>Closed proceedings as per CA applications</a:t>
            </a:r>
            <a:endParaRPr lang="et-EE" sz="3200" dirty="0">
              <a:solidFill>
                <a:schemeClr val="bg2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dirty="0">
                <a:solidFill>
                  <a:schemeClr val="bg2"/>
                </a:solidFill>
              </a:rPr>
              <a:t>3 Court hearings in 2015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2"/>
                </a:solidFill>
              </a:rPr>
              <a:t>ASTV submitted a damages claim (over 90 million euro) to avoid expiry of damages claim under the national law in May 2014.</a:t>
            </a:r>
            <a:endParaRPr lang="en-GB" sz="3200" spc="-58" dirty="0">
              <a:solidFill>
                <a:schemeClr val="bg2"/>
              </a:solidFill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20736608" y="8161250"/>
            <a:ext cx="3630705" cy="37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2500" spc="-58" dirty="0">
              <a:solidFill>
                <a:srgbClr val="53585F"/>
              </a:solidFill>
            </a:endParaRPr>
          </a:p>
        </p:txBody>
      </p:sp>
      <p:sp>
        <p:nvSpPr>
          <p:cNvPr id="28" name="Shape 245"/>
          <p:cNvSpPr/>
          <p:nvPr/>
        </p:nvSpPr>
        <p:spPr>
          <a:xfrm>
            <a:off x="5040976" y="8159823"/>
            <a:ext cx="3942558" cy="5207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2500" spc="-58" dirty="0">
              <a:solidFill>
                <a:srgbClr val="53585F"/>
              </a:solidFill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12398008" y="6625090"/>
            <a:ext cx="10725309" cy="4994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dirty="0">
                <a:solidFill>
                  <a:schemeClr val="bg2"/>
                </a:solidFill>
              </a:rPr>
              <a:t>In June 2015 the court dismissed ASTV’s complaint in tariff dispute against CA. The Company appealed</a:t>
            </a:r>
            <a:r>
              <a:rPr lang="en-GB" sz="3200" spc="0" dirty="0">
                <a:solidFill>
                  <a:schemeClr val="bg2"/>
                </a:solidFill>
              </a:rPr>
              <a:t> at the end of 2015. 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2"/>
                </a:solidFill>
              </a:rPr>
              <a:t>December 2017 lost the cassation in Supreme Court</a:t>
            </a:r>
            <a:endParaRPr lang="en-GB" sz="3200" dirty="0">
              <a:solidFill>
                <a:schemeClr val="bg2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dirty="0">
                <a:solidFill>
                  <a:schemeClr val="bg2"/>
                </a:solidFill>
              </a:rPr>
              <a:t>4</a:t>
            </a:r>
            <a:r>
              <a:rPr lang="en-GB" sz="3200" baseline="30000" dirty="0">
                <a:solidFill>
                  <a:schemeClr val="bg2"/>
                </a:solidFill>
              </a:rPr>
              <a:t>th</a:t>
            </a:r>
            <a:r>
              <a:rPr lang="en-GB" sz="3200" dirty="0">
                <a:solidFill>
                  <a:schemeClr val="bg2"/>
                </a:solidFill>
              </a:rPr>
              <a:t> December 2018 CA did not approve the tariff application and 12</a:t>
            </a:r>
            <a:r>
              <a:rPr lang="en-GB" sz="3200" baseline="30000" dirty="0">
                <a:solidFill>
                  <a:schemeClr val="bg2"/>
                </a:solidFill>
              </a:rPr>
              <a:t>th</a:t>
            </a:r>
            <a:r>
              <a:rPr lang="en-GB" sz="3200" dirty="0">
                <a:solidFill>
                  <a:schemeClr val="bg2"/>
                </a:solidFill>
              </a:rPr>
              <a:t> February 2019 CA refused the challenge from 3</a:t>
            </a:r>
            <a:r>
              <a:rPr lang="en-GB" sz="3200" baseline="30000" dirty="0">
                <a:solidFill>
                  <a:schemeClr val="bg2"/>
                </a:solidFill>
              </a:rPr>
              <a:t>rd</a:t>
            </a:r>
            <a:r>
              <a:rPr lang="en-GB" sz="3200" dirty="0">
                <a:solidFill>
                  <a:schemeClr val="bg2"/>
                </a:solidFill>
              </a:rPr>
              <a:t> January 2019. 13</a:t>
            </a:r>
            <a:r>
              <a:rPr lang="en-GB" sz="3200" baseline="30000" dirty="0">
                <a:solidFill>
                  <a:schemeClr val="bg2"/>
                </a:solidFill>
              </a:rPr>
              <a:t>th</a:t>
            </a:r>
            <a:r>
              <a:rPr lang="en-GB" sz="3200" dirty="0">
                <a:solidFill>
                  <a:schemeClr val="bg2"/>
                </a:solidFill>
              </a:rPr>
              <a:t> March the Company challenged it in Administrative Court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spc="-58" dirty="0">
                <a:solidFill>
                  <a:schemeClr val="bg2"/>
                </a:solidFill>
              </a:rPr>
              <a:t>6</a:t>
            </a:r>
            <a:r>
              <a:rPr lang="en-GB" sz="3200" spc="-58" baseline="30000" dirty="0">
                <a:solidFill>
                  <a:schemeClr val="bg2"/>
                </a:solidFill>
              </a:rPr>
              <a:t>th</a:t>
            </a:r>
            <a:r>
              <a:rPr lang="en-GB" sz="3200" spc="-58" dirty="0">
                <a:solidFill>
                  <a:schemeClr val="bg2"/>
                </a:solidFill>
              </a:rPr>
              <a:t> December 2018 CA announced of possible Supervisory proceedings to which the Company </a:t>
            </a:r>
            <a:r>
              <a:rPr lang="en-GB" sz="3200" dirty="0">
                <a:solidFill>
                  <a:schemeClr val="bg2"/>
                </a:solidFill>
              </a:rPr>
              <a:t>h</a:t>
            </a:r>
            <a:r>
              <a:rPr lang="en-GB" sz="3200" spc="-58" dirty="0">
                <a:solidFill>
                  <a:schemeClr val="bg2"/>
                </a:solidFill>
              </a:rPr>
              <a:t>as time to reply till 1</a:t>
            </a:r>
            <a:r>
              <a:rPr lang="en-GB" sz="3200" spc="-58" baseline="30000" dirty="0">
                <a:solidFill>
                  <a:schemeClr val="bg2"/>
                </a:solidFill>
              </a:rPr>
              <a:t>st</a:t>
            </a:r>
            <a:r>
              <a:rPr lang="en-GB" sz="3200" spc="-58" dirty="0">
                <a:solidFill>
                  <a:schemeClr val="bg2"/>
                </a:solidFill>
              </a:rPr>
              <a:t> April 2019. The Company must reply by 23</a:t>
            </a:r>
            <a:r>
              <a:rPr lang="en-GB" sz="3200" spc="-58" baseline="30000" dirty="0">
                <a:solidFill>
                  <a:schemeClr val="bg2"/>
                </a:solidFill>
              </a:rPr>
              <a:t>rd</a:t>
            </a:r>
            <a:r>
              <a:rPr lang="en-GB" sz="3200" spc="-58" dirty="0">
                <a:solidFill>
                  <a:schemeClr val="bg2"/>
                </a:solidFill>
              </a:rPr>
              <a:t> April 2019</a:t>
            </a:r>
            <a:endParaRPr sz="3200" spc="-58" dirty="0">
              <a:solidFill>
                <a:schemeClr val="bg2"/>
              </a:solidFill>
            </a:endParaRPr>
          </a:p>
        </p:txBody>
      </p:sp>
      <p:sp>
        <p:nvSpPr>
          <p:cNvPr id="29" name="Shape 245"/>
          <p:cNvSpPr/>
          <p:nvPr/>
        </p:nvSpPr>
        <p:spPr>
          <a:xfrm>
            <a:off x="13629303" y="11259543"/>
            <a:ext cx="3540229" cy="5207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2600" spc="-58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3" name="Shape 245"/>
          <p:cNvSpPr/>
          <p:nvPr/>
        </p:nvSpPr>
        <p:spPr>
          <a:xfrm>
            <a:off x="16547283" y="8078192"/>
            <a:ext cx="3914101" cy="5207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2600" spc="-58" dirty="0">
              <a:solidFill>
                <a:srgbClr val="5F5F5F"/>
              </a:solidFill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DD9C463-11BF-4415-AB13-78D4D7EB41F7}"/>
              </a:ext>
            </a:extLst>
          </p:cNvPr>
          <p:cNvSpPr txBox="1">
            <a:spLocks/>
          </p:cNvSpPr>
          <p:nvPr/>
        </p:nvSpPr>
        <p:spPr>
          <a:xfrm>
            <a:off x="22555573" y="12449946"/>
            <a:ext cx="663000" cy="738662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GB" dirty="0">
                <a:solidFill>
                  <a:schemeClr val="accent2"/>
                </a:solidFill>
              </a:rPr>
              <a:t>21</a:t>
            </a:r>
            <a:endParaRPr lang="et-E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83094"/>
      </p:ext>
    </p:extLst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7" dur="6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1" dur="6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5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9" dur="6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3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7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 advAuto="0"/>
      <p:bldP spid="245" grpId="0" animBg="1" advAuto="0"/>
      <p:bldP spid="28" grpId="0" animBg="1" advAuto="0"/>
      <p:bldP spid="246" grpId="0" animBg="1" advAuto="0"/>
      <p:bldP spid="29" grpId="0" animBg="1" advAuto="0"/>
      <p:bldP spid="43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2F25-372A-4D19-A759-147C40B6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378" y="1903424"/>
            <a:ext cx="9427630" cy="2952494"/>
          </a:xfrm>
        </p:spPr>
        <p:txBody>
          <a:bodyPr>
            <a:normAutofit/>
          </a:bodyPr>
          <a:lstStyle/>
          <a:p>
            <a:r>
              <a:rPr lang="en-GB" sz="8800" dirty="0"/>
              <a:t>Highlights of the tariff dispute ICSID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22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39" name="Shape 239"/>
          <p:cNvSpPr/>
          <p:nvPr/>
        </p:nvSpPr>
        <p:spPr>
          <a:xfrm>
            <a:off x="971505" y="1002849"/>
            <a:ext cx="102657" cy="1026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70000"/>
              </a:lnSpc>
              <a:defRPr sz="8400" spc="-336">
                <a:solidFill>
                  <a:srgbClr val="53585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endParaRPr lang="en-GB" sz="8400" spc="-336" dirty="0">
              <a:solidFill>
                <a:srgbClr val="53585F"/>
              </a:solidFill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1506803" y="6625090"/>
            <a:ext cx="21542978" cy="512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chemeClr val="bg2"/>
                </a:solidFill>
              </a:rPr>
              <a:t>In Oct 2014 ASTV commenced International arbitration proceedings against the republic of Estonia</a:t>
            </a:r>
            <a:endParaRPr lang="en-GB" sz="3200" dirty="0">
              <a:solidFill>
                <a:schemeClr val="bg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3200" dirty="0">
              <a:solidFill>
                <a:schemeClr val="bg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dirty="0">
                <a:solidFill>
                  <a:schemeClr val="bg2"/>
                </a:solidFill>
              </a:rPr>
              <a:t>Hearings </a:t>
            </a:r>
            <a:r>
              <a:rPr lang="et-EE" sz="3200" dirty="0">
                <a:solidFill>
                  <a:schemeClr val="bg2"/>
                </a:solidFill>
              </a:rPr>
              <a:t>in November 2016.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3200" dirty="0">
              <a:solidFill>
                <a:schemeClr val="bg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r>
              <a:rPr lang="en-GB" sz="3200" dirty="0">
                <a:solidFill>
                  <a:schemeClr val="bg2"/>
                </a:solidFill>
              </a:rPr>
              <a:t>Arbitration still ongoing and award is expected on 3</a:t>
            </a:r>
            <a:r>
              <a:rPr lang="en-GB" sz="3200" baseline="30000" dirty="0">
                <a:solidFill>
                  <a:schemeClr val="bg2"/>
                </a:solidFill>
              </a:rPr>
              <a:t>rd</a:t>
            </a:r>
            <a:r>
              <a:rPr lang="en-GB" sz="3200" dirty="0">
                <a:solidFill>
                  <a:schemeClr val="bg2"/>
                </a:solidFill>
              </a:rPr>
              <a:t> May 2019.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3200" spc="-58" dirty="0">
              <a:solidFill>
                <a:schemeClr val="bg2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3200" spc="-58" dirty="0">
              <a:solidFill>
                <a:schemeClr val="bg2"/>
              </a:solidFill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20736608" y="8161250"/>
            <a:ext cx="3630705" cy="37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2500" spc="-58" dirty="0">
              <a:solidFill>
                <a:srgbClr val="53585F"/>
              </a:solidFill>
            </a:endParaRPr>
          </a:p>
        </p:txBody>
      </p:sp>
      <p:sp>
        <p:nvSpPr>
          <p:cNvPr id="28" name="Shape 245"/>
          <p:cNvSpPr/>
          <p:nvPr/>
        </p:nvSpPr>
        <p:spPr>
          <a:xfrm>
            <a:off x="5040976" y="8159823"/>
            <a:ext cx="3942558" cy="5207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2500" spc="-58" dirty="0">
              <a:solidFill>
                <a:srgbClr val="53585F"/>
              </a:solidFill>
            </a:endParaRPr>
          </a:p>
        </p:txBody>
      </p:sp>
      <p:sp>
        <p:nvSpPr>
          <p:cNvPr id="29" name="Shape 245"/>
          <p:cNvSpPr/>
          <p:nvPr/>
        </p:nvSpPr>
        <p:spPr>
          <a:xfrm>
            <a:off x="13629303" y="11259543"/>
            <a:ext cx="3540229" cy="5207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2600" spc="-58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3" name="Shape 245"/>
          <p:cNvSpPr/>
          <p:nvPr/>
        </p:nvSpPr>
        <p:spPr>
          <a:xfrm>
            <a:off x="16547283" y="8078192"/>
            <a:ext cx="3914101" cy="5207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  <a:defRPr sz="1800" spc="0">
                <a:solidFill>
                  <a:srgbClr val="000000"/>
                </a:solidFill>
              </a:defRPr>
            </a:pPr>
            <a:endParaRPr lang="en-GB" sz="2600" spc="-58" dirty="0">
              <a:solidFill>
                <a:srgbClr val="5F5F5F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A3216CA-7384-41B9-B450-A862DF2163B9}"/>
              </a:ext>
            </a:extLst>
          </p:cNvPr>
          <p:cNvSpPr txBox="1">
            <a:spLocks/>
          </p:cNvSpPr>
          <p:nvPr/>
        </p:nvSpPr>
        <p:spPr>
          <a:xfrm>
            <a:off x="22555573" y="12449946"/>
            <a:ext cx="663000" cy="738662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GB" dirty="0">
                <a:solidFill>
                  <a:schemeClr val="accent2"/>
                </a:solidFill>
              </a:rPr>
              <a:t>22</a:t>
            </a:r>
            <a:endParaRPr lang="et-E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97622"/>
      </p:ext>
    </p:extLst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7" dur="6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1" dur="6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5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9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3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 advAuto="0"/>
      <p:bldP spid="245" grpId="0" animBg="1" advAuto="0"/>
      <p:bldP spid="28" grpId="0" animBg="1" advAuto="0"/>
      <p:bldP spid="29" grpId="0" animBg="1" advAuto="0"/>
      <p:bldP spid="43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5C2761E-F96B-4D55-981D-E9AC1375CF4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8" b="15928"/>
          <a:stretch>
            <a:fillRect/>
          </a:stretch>
        </p:blipFill>
        <p:spPr>
          <a:xfrm>
            <a:off x="0" y="0"/>
            <a:ext cx="24384000" cy="1107757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4CFF2A3-BDAD-41AB-A4DA-E9D5B550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SOLID FINANCIAL</a:t>
            </a:r>
            <a:r>
              <a:rPr lang="et-EE" dirty="0"/>
              <a:t> </a:t>
            </a:r>
            <a:r>
              <a:rPr lang="en-GB" dirty="0"/>
              <a:t>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B9FBCF-E2B1-4994-9C98-56034B08B6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874385" y="12419814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23</a:t>
            </a:fld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5806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 descr="Water">
            <a:extLst>
              <a:ext uri="{FF2B5EF4-FFF2-40B4-BE49-F238E27FC236}">
                <a16:creationId xmlns:a16="http://schemas.microsoft.com/office/drawing/2014/main" id="{7A15AB90-732B-44D5-BD50-9FB4E8DF4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4717" y="7749154"/>
            <a:ext cx="4933499" cy="4933499"/>
          </a:xfrm>
          <a:prstGeom prst="rect">
            <a:avLst/>
          </a:prstGeom>
        </p:spPr>
      </p:pic>
      <p:pic>
        <p:nvPicPr>
          <p:cNvPr id="28" name="Graphic 27" descr="Water">
            <a:extLst>
              <a:ext uri="{FF2B5EF4-FFF2-40B4-BE49-F238E27FC236}">
                <a16:creationId xmlns:a16="http://schemas.microsoft.com/office/drawing/2014/main" id="{C7DE0325-F742-4180-99D6-4197424A1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659" y="2688364"/>
            <a:ext cx="5080349" cy="508034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94E34D8-9D4E-46B0-8436-3EF5BEA17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95" y="1367387"/>
            <a:ext cx="21945601" cy="146796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Financial strengths</a:t>
            </a:r>
          </a:p>
        </p:txBody>
      </p:sp>
      <p:sp>
        <p:nvSpPr>
          <p:cNvPr id="239" name="Shape 239"/>
          <p:cNvSpPr/>
          <p:nvPr/>
        </p:nvSpPr>
        <p:spPr>
          <a:xfrm>
            <a:off x="1176581" y="1103193"/>
            <a:ext cx="102657" cy="1026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70000"/>
              </a:lnSpc>
              <a:defRPr sz="8400" spc="-336">
                <a:solidFill>
                  <a:srgbClr val="53585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endParaRPr lang="en-GB" sz="8400" spc="-336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7993" y="5161266"/>
            <a:ext cx="2223679" cy="17491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300" b="1" i="0" u="none" strike="noStrike" cap="all" spc="0" normalizeH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Sosa"/>
              </a:rPr>
              <a:t>Predictable</a:t>
            </a:r>
            <a:endParaRPr lang="en-GB" sz="2300" b="1" cap="all" dirty="0">
              <a:solidFill>
                <a:schemeClr val="accent2"/>
              </a:solidFill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300" b="1" i="0" u="none" strike="noStrike" cap="all" spc="0" normalizeH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Sosa"/>
              </a:rPr>
              <a:t>Sales</a:t>
            </a:r>
            <a:r>
              <a:rPr lang="et-EE" sz="700" b="1" cap="all" dirty="0">
                <a:solidFill>
                  <a:schemeClr val="accent2"/>
                </a:solidFill>
                <a:sym typeface="Sosa"/>
              </a:rPr>
              <a:t>,  </a:t>
            </a:r>
            <a:r>
              <a:rPr lang="en-GB" sz="2300" b="1" cap="all" dirty="0">
                <a:solidFill>
                  <a:schemeClr val="accent2"/>
                </a:solidFill>
              </a:rPr>
              <a:t>Strong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300" b="1" i="0" u="none" strike="noStrike" cap="all" spc="0" normalizeH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Sosa"/>
              </a:rPr>
              <a:t>Customer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300" b="1" cap="all" dirty="0">
                <a:solidFill>
                  <a:schemeClr val="accent2"/>
                </a:solidFill>
              </a:rPr>
              <a:t>BASE</a:t>
            </a:r>
            <a:endParaRPr kumimoji="0" lang="en-GB" sz="2300" b="1" i="0" u="none" strike="noStrike" cap="all" spc="0" normalizeH="0" dirty="0">
              <a:ln>
                <a:noFill/>
              </a:ln>
              <a:solidFill>
                <a:schemeClr val="accent2"/>
              </a:solidFill>
              <a:effectLst/>
              <a:uFillTx/>
              <a:sym typeface="Sosa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sym typeface="Sos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5672" y="4793604"/>
            <a:ext cx="13133949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GB" sz="4000" dirty="0">
                <a:solidFill>
                  <a:schemeClr val="bg1"/>
                </a:solidFill>
              </a:rPr>
              <a:t>Captive and balanced customer base</a:t>
            </a:r>
            <a:endParaRPr lang="et-EE" sz="4000" dirty="0">
              <a:solidFill>
                <a:schemeClr val="bg1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sz="4000" dirty="0">
                <a:solidFill>
                  <a:schemeClr val="bg1"/>
                </a:solidFill>
              </a:rPr>
              <a:t>Organic growth opportunities</a:t>
            </a:r>
          </a:p>
          <a:p>
            <a:pPr marL="571500" indent="-5715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et-EE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osa"/>
              <a:ea typeface="Sosa"/>
              <a:cs typeface="Sosa"/>
              <a:sym typeface="Sos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684722" y="7486414"/>
            <a:ext cx="1248572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GB" sz="4000" dirty="0">
                <a:solidFill>
                  <a:schemeClr val="bg1"/>
                </a:solidFill>
              </a:rPr>
              <a:t>Very high collectability rate</a:t>
            </a:r>
            <a:r>
              <a:rPr lang="et-EE" sz="4000" dirty="0">
                <a:solidFill>
                  <a:schemeClr val="bg1"/>
                </a:solidFill>
              </a:rPr>
              <a:t>, </a:t>
            </a:r>
            <a:r>
              <a:rPr lang="et-EE" sz="4000" dirty="0" err="1">
                <a:solidFill>
                  <a:schemeClr val="bg1"/>
                </a:solidFill>
              </a:rPr>
              <a:t>over</a:t>
            </a:r>
            <a:r>
              <a:rPr lang="en-GB" sz="4000" dirty="0">
                <a:solidFill>
                  <a:schemeClr val="bg1"/>
                </a:solidFill>
              </a:rPr>
              <a:t> 99%</a:t>
            </a:r>
          </a:p>
          <a:p>
            <a:pPr marL="571500" indent="-5715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kumimoji="0" lang="et-EE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osa"/>
              <a:ea typeface="Sosa"/>
              <a:cs typeface="Sosa"/>
              <a:sym typeface="Sos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855672" y="10048175"/>
            <a:ext cx="13458813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lang="en-GB" sz="4000" dirty="0">
                <a:solidFill>
                  <a:schemeClr val="bg1"/>
                </a:solidFill>
              </a:rPr>
              <a:t>Asset owner</a:t>
            </a:r>
          </a:p>
          <a:p>
            <a:pPr algn="l" eaLnBrk="1" hangingPunct="1">
              <a:spcBef>
                <a:spcPct val="0"/>
              </a:spcBef>
            </a:pPr>
            <a:r>
              <a:rPr lang="en-GB" sz="4000" dirty="0">
                <a:solidFill>
                  <a:schemeClr val="bg1"/>
                </a:solidFill>
              </a:rPr>
              <a:t>Main investments have been made to improve the performance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35430" y="10283099"/>
            <a:ext cx="323207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en-GB" sz="2300" b="1" cap="all" dirty="0">
                <a:solidFill>
                  <a:schemeClr val="accent2"/>
                </a:solidFill>
              </a:rPr>
              <a:t>Strong balance</a:t>
            </a:r>
          </a:p>
          <a:p>
            <a:pPr algn="ctr" rtl="0" latinLnBrk="1" hangingPunct="0"/>
            <a:r>
              <a:rPr lang="en-GB" sz="2300" b="1" cap="all" dirty="0">
                <a:solidFill>
                  <a:schemeClr val="accent2"/>
                </a:solidFill>
              </a:rPr>
              <a:t>Sheet</a:t>
            </a:r>
          </a:p>
          <a:p>
            <a:pPr algn="ctr" rtl="0" latinLnBrk="1" hangingPunct="0"/>
            <a:r>
              <a:rPr lang="en-GB" sz="2300" b="1" cap="all" dirty="0">
                <a:solidFill>
                  <a:schemeClr val="accent2"/>
                </a:solidFill>
              </a:rPr>
              <a:t>High quality </a:t>
            </a:r>
          </a:p>
          <a:p>
            <a:pPr algn="ctr" rtl="0" latinLnBrk="1" hangingPunct="0"/>
            <a:r>
              <a:rPr lang="en-GB" sz="2300" b="1" cap="all" dirty="0">
                <a:solidFill>
                  <a:schemeClr val="accent2"/>
                </a:solidFill>
              </a:rPr>
              <a:t>Asset base</a:t>
            </a:r>
          </a:p>
        </p:txBody>
      </p:sp>
      <p:pic>
        <p:nvPicPr>
          <p:cNvPr id="27" name="Graphic 26" descr="Water">
            <a:extLst>
              <a:ext uri="{FF2B5EF4-FFF2-40B4-BE49-F238E27FC236}">
                <a16:creationId xmlns:a16="http://schemas.microsoft.com/office/drawing/2014/main" id="{A6EB8C09-BE69-44DC-B7C9-7ABCA3FFD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47735" y="4705345"/>
            <a:ext cx="4933499" cy="4933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79902" y="7111239"/>
            <a:ext cx="2269165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latinLnBrk="1" hangingPunct="0"/>
            <a:r>
              <a:rPr lang="en-GB" sz="2300" b="1" cap="all" dirty="0">
                <a:solidFill>
                  <a:schemeClr val="accent2"/>
                </a:solidFill>
              </a:rPr>
              <a:t>Profits </a:t>
            </a:r>
          </a:p>
          <a:p>
            <a:pPr algn="ctr" rtl="0" latinLnBrk="1" hangingPunct="0"/>
            <a:r>
              <a:rPr lang="en-GB" sz="2300" b="1" cap="all" dirty="0">
                <a:solidFill>
                  <a:schemeClr val="accent2"/>
                </a:solidFill>
              </a:rPr>
              <a:t>Converted</a:t>
            </a:r>
          </a:p>
          <a:p>
            <a:pPr algn="ctr" rtl="0" latinLnBrk="1" hangingPunct="0"/>
            <a:endParaRPr lang="en-GB" sz="400" b="1" cap="all" dirty="0">
              <a:solidFill>
                <a:schemeClr val="accent2"/>
              </a:solidFill>
            </a:endParaRPr>
          </a:p>
          <a:p>
            <a:pPr algn="ctr" rtl="0" latinLnBrk="1" hangingPunct="0"/>
            <a:r>
              <a:rPr lang="en-GB" sz="2300" b="1" cap="all" dirty="0">
                <a:solidFill>
                  <a:schemeClr val="accent2"/>
                </a:solidFill>
              </a:rPr>
              <a:t>To cash flow</a:t>
            </a:r>
          </a:p>
          <a:p>
            <a:pPr algn="ctr" rtl="0" latinLnBrk="1" hangingPunct="0"/>
            <a:endParaRPr lang="en-GB" sz="2000" b="1" cap="all" dirty="0">
              <a:solidFill>
                <a:schemeClr val="accent2"/>
              </a:solidFill>
            </a:endParaRPr>
          </a:p>
          <a:p>
            <a:pPr algn="ctr" rtl="0" latinLnBrk="1" hangingPunct="0"/>
            <a:endParaRPr lang="en-GB" sz="1000" b="1" cap="all" dirty="0">
              <a:solidFill>
                <a:schemeClr val="accent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9F677-67EE-44C7-B08F-B1C8C44BFB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500096" y="12348613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24</a:t>
            </a:fld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35643"/>
      </p:ext>
    </p:extLst>
  </p:cSld>
  <p:clrMapOvr>
    <a:masterClrMapping/>
  </p:clrMapOvr>
  <p:transition spd="slow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1821E-A685-4C4C-8A9F-109161B7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673" y="1188720"/>
            <a:ext cx="21359869" cy="2286001"/>
          </a:xfrm>
        </p:spPr>
        <p:txBody>
          <a:bodyPr>
            <a:noAutofit/>
          </a:bodyPr>
          <a:lstStyle/>
          <a:p>
            <a:r>
              <a:rPr lang="en-GB" sz="9600" dirty="0"/>
              <a:t>Revenues, operating and net profit</a:t>
            </a:r>
          </a:p>
        </p:txBody>
      </p:sp>
      <p:sp>
        <p:nvSpPr>
          <p:cNvPr id="182" name="Shape 182"/>
          <p:cNvSpPr/>
          <p:nvPr/>
        </p:nvSpPr>
        <p:spPr>
          <a:xfrm>
            <a:off x="1095953" y="1072153"/>
            <a:ext cx="102657" cy="1026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70000"/>
              </a:lnSpc>
              <a:defRPr sz="8400" spc="-336">
                <a:solidFill>
                  <a:srgbClr val="53585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endParaRPr lang="en-GB" sz="8400" spc="-336" dirty="0">
              <a:solidFill>
                <a:srgbClr val="53585F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863123"/>
              </p:ext>
            </p:extLst>
          </p:nvPr>
        </p:nvGraphicFramePr>
        <p:xfrm>
          <a:off x="1214419" y="3497580"/>
          <a:ext cx="21359869" cy="882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AD098-B6BA-4555-B567-FF853C3D62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242788" y="12419510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accent2"/>
                </a:solidFill>
              </a:rPr>
              <a:t>25</a:t>
            </a:fld>
            <a:endParaRPr lang="et-E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67870"/>
      </p:ext>
    </p:extLst>
  </p:cSld>
  <p:clrMapOvr>
    <a:masterClrMapping/>
  </p:clrMapOvr>
  <p:transition spd="slow"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4286-4654-4B25-AE12-7945F58D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520" y="799687"/>
            <a:ext cx="11423404" cy="2286001"/>
          </a:xfrm>
        </p:spPr>
        <p:txBody>
          <a:bodyPr>
            <a:normAutofit/>
          </a:bodyPr>
          <a:lstStyle/>
          <a:p>
            <a:r>
              <a:rPr lang="en-GB" dirty="0"/>
              <a:t>Profit margins</a:t>
            </a:r>
          </a:p>
        </p:txBody>
      </p:sp>
      <p:sp>
        <p:nvSpPr>
          <p:cNvPr id="191" name="Shape 191"/>
          <p:cNvSpPr/>
          <p:nvPr/>
        </p:nvSpPr>
        <p:spPr>
          <a:xfrm>
            <a:off x="1203531" y="1061162"/>
            <a:ext cx="102657" cy="1026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70000"/>
              </a:lnSpc>
              <a:defRPr sz="8400" spc="-336">
                <a:solidFill>
                  <a:srgbClr val="53585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endParaRPr lang="en-GB" sz="8400" spc="-336" dirty="0">
              <a:solidFill>
                <a:srgbClr val="53585F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315243"/>
              </p:ext>
            </p:extLst>
          </p:nvPr>
        </p:nvGraphicFramePr>
        <p:xfrm>
          <a:off x="1874520" y="3148759"/>
          <a:ext cx="20596954" cy="894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5070F-59FC-47B2-AF56-E019747773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139974" y="12343369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accent2"/>
                </a:solidFill>
              </a:rPr>
              <a:t>26</a:t>
            </a:fld>
            <a:endParaRPr lang="et-E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31689"/>
      </p:ext>
    </p:extLst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35DCD-BAC0-458E-9161-1A8D5BF2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572" y="1508564"/>
            <a:ext cx="17839977" cy="1066389"/>
          </a:xfrm>
        </p:spPr>
        <p:txBody>
          <a:bodyPr>
            <a:normAutofit fontScale="90000"/>
          </a:bodyPr>
          <a:lstStyle/>
          <a:p>
            <a:r>
              <a:rPr lang="en-GB" dirty="0"/>
              <a:t>Profits converted to cash flow</a:t>
            </a:r>
          </a:p>
        </p:txBody>
      </p:sp>
      <p:sp>
        <p:nvSpPr>
          <p:cNvPr id="22" name="Chevron 21"/>
          <p:cNvSpPr/>
          <p:nvPr/>
        </p:nvSpPr>
        <p:spPr>
          <a:xfrm>
            <a:off x="1527823" y="3054786"/>
            <a:ext cx="17623474" cy="841256"/>
          </a:xfrm>
          <a:prstGeom prst="chevron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GB" b="1" dirty="0">
                <a:solidFill>
                  <a:schemeClr val="bg1"/>
                </a:solidFill>
              </a:rPr>
              <a:t>Due to excellent debt collection profits transformed to cash 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349" y="11644952"/>
            <a:ext cx="2015730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2" indent="0" algn="l" rtl="0" latinLnBrk="1" hangingPunct="0"/>
            <a:r>
              <a:rPr lang="et-EE" sz="4000" dirty="0">
                <a:solidFill>
                  <a:srgbClr val="DCDEE0">
                    <a:lumMod val="50000"/>
                  </a:srgbClr>
                </a:solidFill>
              </a:rPr>
              <a:t>				</a:t>
            </a:r>
            <a:r>
              <a:rPr lang="et-EE" sz="4000" dirty="0" err="1">
                <a:solidFill>
                  <a:srgbClr val="DCDEE0">
                    <a:lumMod val="50000"/>
                  </a:srgbClr>
                </a:solidFill>
              </a:rPr>
              <a:t>Average</a:t>
            </a:r>
            <a:r>
              <a:rPr lang="et-EE" sz="4000" dirty="0">
                <a:solidFill>
                  <a:srgbClr val="DCDEE0">
                    <a:lumMod val="50000"/>
                  </a:srgbClr>
                </a:solidFill>
              </a:rPr>
              <a:t> </a:t>
            </a:r>
            <a:r>
              <a:rPr lang="et-EE" sz="4000" dirty="0" err="1">
                <a:solidFill>
                  <a:srgbClr val="DCDEE0">
                    <a:lumMod val="50000"/>
                  </a:srgbClr>
                </a:solidFill>
              </a:rPr>
              <a:t>debt</a:t>
            </a:r>
            <a:r>
              <a:rPr lang="et-EE" sz="4000" dirty="0">
                <a:solidFill>
                  <a:srgbClr val="DCDEE0">
                    <a:lumMod val="50000"/>
                  </a:srgbClr>
                </a:solidFill>
              </a:rPr>
              <a:t> </a:t>
            </a:r>
            <a:r>
              <a:rPr lang="et-EE" sz="4000" dirty="0" err="1">
                <a:solidFill>
                  <a:srgbClr val="DCDEE0">
                    <a:lumMod val="50000"/>
                  </a:srgbClr>
                </a:solidFill>
              </a:rPr>
              <a:t>collection</a:t>
            </a:r>
            <a:r>
              <a:rPr lang="et-EE" sz="4000" dirty="0">
                <a:solidFill>
                  <a:srgbClr val="DCDEE0">
                    <a:lumMod val="50000"/>
                  </a:srgbClr>
                </a:solidFill>
              </a:rPr>
              <a:t> </a:t>
            </a:r>
            <a:r>
              <a:rPr lang="et-EE" sz="4000" dirty="0" err="1">
                <a:solidFill>
                  <a:srgbClr val="DCDEE0">
                    <a:lumMod val="50000"/>
                  </a:srgbClr>
                </a:solidFill>
              </a:rPr>
              <a:t>rate</a:t>
            </a:r>
            <a:r>
              <a:rPr lang="et-EE" sz="4000" dirty="0">
                <a:solidFill>
                  <a:srgbClr val="DCDEE0">
                    <a:lumMod val="50000"/>
                  </a:srgbClr>
                </a:solidFill>
              </a:rPr>
              <a:t> </a:t>
            </a:r>
            <a:r>
              <a:rPr lang="et-EE" sz="4000" dirty="0" err="1">
                <a:solidFill>
                  <a:srgbClr val="DCDEE0">
                    <a:lumMod val="50000"/>
                  </a:srgbClr>
                </a:solidFill>
              </a:rPr>
              <a:t>was</a:t>
            </a:r>
            <a:r>
              <a:rPr lang="et-EE" sz="4000" dirty="0">
                <a:solidFill>
                  <a:srgbClr val="DCDEE0">
                    <a:lumMod val="50000"/>
                  </a:srgbClr>
                </a:solidFill>
              </a:rPr>
              <a:t> 99.</a:t>
            </a:r>
            <a:r>
              <a:rPr lang="en-US" sz="4000" dirty="0">
                <a:solidFill>
                  <a:srgbClr val="DCDEE0">
                    <a:lumMod val="50000"/>
                  </a:srgbClr>
                </a:solidFill>
              </a:rPr>
              <a:t>73</a:t>
            </a:r>
            <a:r>
              <a:rPr lang="et-EE" sz="4000" dirty="0">
                <a:solidFill>
                  <a:srgbClr val="DCDEE0">
                    <a:lumMod val="50000"/>
                  </a:srgbClr>
                </a:solidFill>
              </a:rPr>
              <a:t>%</a:t>
            </a:r>
            <a:r>
              <a:rPr lang="et-EE" sz="3800" dirty="0">
                <a:solidFill>
                  <a:srgbClr val="DCDEE0">
                    <a:lumMod val="50000"/>
                  </a:srgbClr>
                </a:solidFill>
              </a:rPr>
              <a:t> </a:t>
            </a:r>
            <a:r>
              <a:rPr lang="et-EE" sz="4000" dirty="0">
                <a:solidFill>
                  <a:srgbClr val="DCDEE0">
                    <a:lumMod val="50000"/>
                  </a:srgbClr>
                </a:solidFill>
              </a:rPr>
              <a:t>in 201</a:t>
            </a:r>
            <a:r>
              <a:rPr lang="en-GB" sz="4000" dirty="0">
                <a:solidFill>
                  <a:srgbClr val="DCDEE0">
                    <a:lumMod val="50000"/>
                  </a:srgbClr>
                </a:solidFill>
              </a:rPr>
              <a:t>8</a:t>
            </a:r>
            <a:endParaRPr lang="en-GB" sz="2500" dirty="0">
              <a:solidFill>
                <a:srgbClr val="DCDEE0">
                  <a:lumMod val="50000"/>
                </a:srgbClr>
              </a:solidFill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275246"/>
              </p:ext>
            </p:extLst>
          </p:nvPr>
        </p:nvGraphicFramePr>
        <p:xfrm>
          <a:off x="1373568" y="4301305"/>
          <a:ext cx="21636862" cy="685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4F4F6-BE4E-410F-B60C-5E151E35E6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678930" y="12517956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accent2"/>
                </a:solidFill>
              </a:rPr>
              <a:t>27</a:t>
            </a:fld>
            <a:endParaRPr lang="et-E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12714"/>
      </p:ext>
    </p:extLst>
  </p:cSld>
  <p:clrMapOvr>
    <a:masterClrMapping/>
  </p:clrMapOvr>
  <p:transition spd="slow">
    <p:push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10F3-A6FF-463C-BE2D-9EE38006E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54" y="374582"/>
            <a:ext cx="16162677" cy="2286001"/>
          </a:xfrm>
        </p:spPr>
        <p:txBody>
          <a:bodyPr>
            <a:normAutofit/>
          </a:bodyPr>
          <a:lstStyle/>
          <a:p>
            <a:r>
              <a:rPr lang="en-GB" dirty="0"/>
              <a:t>High quality asset base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28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890954" y="2584414"/>
            <a:ext cx="19383965" cy="1025922"/>
          </a:xfrm>
          <a:prstGeom prst="chevron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6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Main investments made to</a:t>
            </a:r>
            <a:r>
              <a:rPr kumimoji="0" lang="en-GB" sz="600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 improve the quality of assets</a:t>
            </a:r>
            <a:endParaRPr kumimoji="0" lang="en-GB" sz="60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Sosa"/>
            </a:endParaRPr>
          </a:p>
        </p:txBody>
      </p:sp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349233"/>
              </p:ext>
            </p:extLst>
          </p:nvPr>
        </p:nvGraphicFramePr>
        <p:xfrm>
          <a:off x="890954" y="4214124"/>
          <a:ext cx="21546450" cy="6788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349769" y="11978134"/>
            <a:ext cx="16628820" cy="1102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2" indent="0" algn="ctr" rtl="0" latinLnBrk="1" hangingPunct="0"/>
            <a:r>
              <a:rPr lang="et-EE" sz="3800" dirty="0" err="1">
                <a:solidFill>
                  <a:schemeClr val="tx2">
                    <a:lumMod val="50000"/>
                  </a:schemeClr>
                </a:solidFill>
              </a:rPr>
              <a:t>Capex</a:t>
            </a:r>
            <a:r>
              <a:rPr lang="et-EE" sz="3800" dirty="0">
                <a:solidFill>
                  <a:schemeClr val="tx2">
                    <a:lumMod val="50000"/>
                  </a:schemeClr>
                </a:solidFill>
              </a:rPr>
              <a:t> 2001-201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</a:rPr>
              <a:t>8</a:t>
            </a:r>
            <a:r>
              <a:rPr lang="et-EE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altLang="et-EE" sz="3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~</a:t>
            </a:r>
            <a:r>
              <a:rPr lang="et-EE" altLang="et-EE" sz="3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1</a:t>
            </a:r>
            <a:r>
              <a:rPr lang="en-US" altLang="et-EE" sz="3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41</a:t>
            </a:r>
            <a:r>
              <a:rPr lang="et-EE" altLang="et-EE" sz="38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sz="3800" dirty="0">
                <a:solidFill>
                  <a:schemeClr val="tx2">
                    <a:lumMod val="50000"/>
                  </a:schemeClr>
                </a:solidFill>
              </a:rPr>
              <a:t>m’€</a:t>
            </a:r>
          </a:p>
          <a:p>
            <a:pPr algn="ctr" rtl="0" latinLnBrk="1" hangingPunct="0"/>
            <a:r>
              <a:rPr kumimoji="0" lang="et-EE" sz="250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sym typeface="Sosa"/>
              </a:rPr>
              <a:t>*</a:t>
            </a:r>
            <a:r>
              <a:rPr lang="en-GB" altLang="et-EE" sz="2500" i="1" dirty="0">
                <a:solidFill>
                  <a:schemeClr val="tx2">
                    <a:lumMod val="50000"/>
                  </a:schemeClr>
                </a:solidFill>
                <a:sym typeface="Gill Sans" pitchFamily="1" charset="0"/>
              </a:rPr>
              <a:t>CAPEX does not include network extensions reimbursable by the City of Tallinn and developers</a:t>
            </a:r>
            <a:endParaRPr kumimoji="0" lang="en-GB" sz="2500" i="1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Sosa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20D8173-6AD4-4388-BF3D-25E563A055D9}"/>
              </a:ext>
            </a:extLst>
          </p:cNvPr>
          <p:cNvSpPr txBox="1">
            <a:spLocks/>
          </p:cNvSpPr>
          <p:nvPr/>
        </p:nvSpPr>
        <p:spPr>
          <a:xfrm>
            <a:off x="22555573" y="12449946"/>
            <a:ext cx="663000" cy="738662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t-EE" smtClean="0">
                <a:solidFill>
                  <a:schemeClr val="accent2"/>
                </a:solidFill>
              </a:rPr>
              <a:pPr/>
              <a:t>28</a:t>
            </a:fld>
            <a:endParaRPr lang="et-E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98174"/>
      </p:ext>
    </p:extLst>
  </p:cSld>
  <p:clrMapOvr>
    <a:masterClrMapping/>
  </p:clrMapOvr>
  <p:transition spd="slow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B0948-92E6-49D8-B1BE-C6E1F99F6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403" y="648225"/>
            <a:ext cx="21531293" cy="2286001"/>
          </a:xfrm>
        </p:spPr>
        <p:txBody>
          <a:bodyPr>
            <a:normAutofit/>
          </a:bodyPr>
          <a:lstStyle/>
          <a:p>
            <a:r>
              <a:rPr lang="en-GB" dirty="0"/>
              <a:t>Strong balance sheet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29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1144403" y="1071518"/>
            <a:ext cx="102657" cy="1026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70000"/>
              </a:lnSpc>
              <a:defRPr sz="8400" spc="-336">
                <a:solidFill>
                  <a:srgbClr val="53585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endParaRPr lang="en-GB" sz="8400" spc="-336" dirty="0">
              <a:solidFill>
                <a:srgbClr val="53585F"/>
              </a:solidFill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696159"/>
              </p:ext>
            </p:extLst>
          </p:nvPr>
        </p:nvGraphicFramePr>
        <p:xfrm>
          <a:off x="11087100" y="5400621"/>
          <a:ext cx="11756074" cy="771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47060" y="6616193"/>
            <a:ext cx="9030276" cy="441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lvl="2" indent="-571500" algn="l" rtl="0" latinLnBrk="1" hangingPunct="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2">
                    <a:lumMod val="50000"/>
                  </a:schemeClr>
                </a:solidFill>
              </a:rPr>
              <a:t>Debt to assets target between 55%-65%</a:t>
            </a:r>
            <a:endParaRPr lang="et-EE" sz="4000" dirty="0">
              <a:solidFill>
                <a:schemeClr val="tx2">
                  <a:lumMod val="50000"/>
                </a:schemeClr>
              </a:solidFill>
            </a:endParaRPr>
          </a:p>
          <a:p>
            <a:pPr marL="571500" lvl="2" indent="-571500" algn="l" rtl="0" latinLnBrk="1" hangingPunct="0"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tx2">
                  <a:lumMod val="50000"/>
                </a:schemeClr>
              </a:solidFill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sym typeface="Sosa"/>
              </a:rPr>
              <a:t>Long term loan liabilities 95 m’€</a:t>
            </a:r>
          </a:p>
          <a:p>
            <a:pPr algn="l" rtl="0" latinLnBrk="1" hangingPunct="0"/>
            <a:r>
              <a:rPr lang="et-EE" sz="40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571500" indent="-571500" algn="l" rtl="0" latinLnBrk="1" hangingPunct="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2">
                    <a:lumMod val="50000"/>
                  </a:schemeClr>
                </a:solidFill>
              </a:rPr>
              <a:t>Interest cover 2018 </a:t>
            </a:r>
            <a:r>
              <a:rPr lang="en-GB" altLang="et-EE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~ 20.</a:t>
            </a:r>
            <a:r>
              <a:rPr lang="et-EE" altLang="et-EE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0</a:t>
            </a:r>
            <a:endParaRPr lang="en-GB" altLang="et-EE" sz="4000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571500" indent="-571500" algn="l" rtl="0" latinLnBrk="1" hangingPunct="0">
              <a:buFont typeface="Arial" panose="020B0604020202020204" pitchFamily="34" charset="0"/>
              <a:buChar char="•"/>
            </a:pPr>
            <a:endParaRPr lang="et-EE" sz="4000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  <a:sym typeface="Sosa"/>
            </a:endParaRPr>
          </a:p>
          <a:p>
            <a:pPr marL="571500" indent="-571500" algn="l" rtl="0" latinLnBrk="1" hangingPunct="0">
              <a:buFont typeface="Arial" panose="020B0604020202020204" pitchFamily="34" charset="0"/>
              <a:buChar char="•"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cs typeface="Arial" panose="020B0604020202020204" pitchFamily="34" charset="0"/>
                <a:sym typeface="Sosa"/>
              </a:rPr>
              <a:t>Net deb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t to EBIT</a:t>
            </a:r>
            <a:r>
              <a:rPr lang="et-EE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DA</a:t>
            </a:r>
            <a:r>
              <a:rPr lang="en-GB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et-EE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~ 2.</a:t>
            </a:r>
            <a:r>
              <a:rPr lang="et-EE" altLang="et-EE" sz="40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0</a:t>
            </a:r>
            <a:endParaRPr kumimoji="0" lang="en-GB" sz="40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Sosa"/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485185" y="3236326"/>
            <a:ext cx="22357989" cy="1025922"/>
          </a:xfrm>
          <a:prstGeom prst="chevron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60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Efficient Capital Structure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30BC5E4-29E3-49AA-B071-AD4828F3355D}"/>
              </a:ext>
            </a:extLst>
          </p:cNvPr>
          <p:cNvSpPr txBox="1">
            <a:spLocks/>
          </p:cNvSpPr>
          <p:nvPr/>
        </p:nvSpPr>
        <p:spPr>
          <a:xfrm>
            <a:off x="22555573" y="12449946"/>
            <a:ext cx="663000" cy="738662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t-EE" smtClean="0">
                <a:solidFill>
                  <a:schemeClr val="accent2"/>
                </a:solidFill>
              </a:rPr>
              <a:pPr/>
              <a:t>29</a:t>
            </a:fld>
            <a:endParaRPr lang="et-E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7916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3F780E-5520-43AC-803F-50741FEA5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9700" dirty="0" err="1"/>
              <a:t>Speakers</a:t>
            </a:r>
            <a:endParaRPr lang="en-GB" sz="9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D2562-77C4-462B-A5E2-C01A90A24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33" y="5239490"/>
            <a:ext cx="4462173" cy="2974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6B469A-44BB-4499-BECE-3884143C6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34" y="8727801"/>
            <a:ext cx="4462172" cy="2975051"/>
          </a:xfrm>
          <a:prstGeom prst="rect">
            <a:avLst/>
          </a:prstGeom>
        </p:spPr>
      </p:pic>
      <p:sp>
        <p:nvSpPr>
          <p:cNvPr id="7" name="Shape 237">
            <a:extLst>
              <a:ext uri="{FF2B5EF4-FFF2-40B4-BE49-F238E27FC236}">
                <a16:creationId xmlns:a16="http://schemas.microsoft.com/office/drawing/2014/main" id="{6F76EF04-257F-4659-8416-E61FB3D47051}"/>
              </a:ext>
            </a:extLst>
          </p:cNvPr>
          <p:cNvSpPr/>
          <p:nvPr/>
        </p:nvSpPr>
        <p:spPr>
          <a:xfrm>
            <a:off x="10524763" y="6728465"/>
            <a:ext cx="11387873" cy="161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t-EE" sz="5000" spc="-58" dirty="0">
                <a:solidFill>
                  <a:schemeClr val="bg1"/>
                </a:solidFill>
              </a:rPr>
              <a:t>Karl Brookes,</a:t>
            </a:r>
          </a:p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t-EE" sz="5000" dirty="0">
                <a:solidFill>
                  <a:schemeClr val="bg1"/>
                </a:solidFill>
              </a:rPr>
              <a:t>CEO</a:t>
            </a:r>
            <a:r>
              <a:rPr lang="en-GB" sz="5000" dirty="0">
                <a:solidFill>
                  <a:schemeClr val="bg1"/>
                </a:solidFill>
              </a:rPr>
              <a:t>, Member of the Management Board</a:t>
            </a:r>
            <a:endParaRPr lang="en-GB" sz="5000" spc="-58" dirty="0">
              <a:solidFill>
                <a:schemeClr val="bg1"/>
              </a:solidFill>
            </a:endParaRPr>
          </a:p>
        </p:txBody>
      </p:sp>
      <p:sp>
        <p:nvSpPr>
          <p:cNvPr id="8" name="Shape 237">
            <a:extLst>
              <a:ext uri="{FF2B5EF4-FFF2-40B4-BE49-F238E27FC236}">
                <a16:creationId xmlns:a16="http://schemas.microsoft.com/office/drawing/2014/main" id="{0DCF1390-CCF9-43E6-83E8-73A5DEC962A4}"/>
              </a:ext>
            </a:extLst>
          </p:cNvPr>
          <p:cNvSpPr/>
          <p:nvPr/>
        </p:nvSpPr>
        <p:spPr>
          <a:xfrm>
            <a:off x="10524763" y="10086721"/>
            <a:ext cx="14583707" cy="1616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 defTabSz="457200">
              <a:defRPr sz="2900" spc="-58">
                <a:solidFill>
                  <a:srgbClr val="53585F"/>
                </a:solidFill>
                <a:latin typeface="+mn-lt"/>
                <a:ea typeface="+mn-ea"/>
                <a:cs typeface="+mn-cs"/>
                <a:sym typeface="Source Sans Pro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t-EE" sz="5000" spc="-58" dirty="0">
                <a:solidFill>
                  <a:schemeClr val="bg1"/>
                </a:solidFill>
              </a:rPr>
              <a:t>Riina Käi</a:t>
            </a:r>
          </a:p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et-EE" sz="5000" dirty="0">
                <a:solidFill>
                  <a:schemeClr val="bg1"/>
                </a:solidFill>
              </a:rPr>
              <a:t>CFO</a:t>
            </a:r>
            <a:r>
              <a:rPr lang="en-GB" sz="5000" dirty="0">
                <a:solidFill>
                  <a:schemeClr val="bg1"/>
                </a:solidFill>
              </a:rPr>
              <a:t>, Member of the Management Board</a:t>
            </a:r>
            <a:endParaRPr lang="en-GB" sz="5000" spc="-58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07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1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8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3A05-A510-44E5-AC51-F96C868A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99" y="569148"/>
            <a:ext cx="12912601" cy="2286001"/>
          </a:xfrm>
        </p:spPr>
        <p:txBody>
          <a:bodyPr>
            <a:normAutofit/>
          </a:bodyPr>
          <a:lstStyle/>
          <a:p>
            <a:r>
              <a:rPr lang="en-GB" dirty="0"/>
              <a:t>Debt structure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FFFFFF"/>
                </a:solidFill>
              </a:rPr>
              <a:t>30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1200718" y="2744136"/>
            <a:ext cx="21982563" cy="933589"/>
          </a:xfrm>
          <a:prstGeom prst="chevron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4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Total loan capital </a:t>
            </a:r>
            <a:r>
              <a:rPr lang="en-GB" sz="5400" dirty="0">
                <a:solidFill>
                  <a:schemeClr val="bg1"/>
                </a:solidFill>
              </a:rPr>
              <a:t>95 </a:t>
            </a:r>
            <a:r>
              <a:rPr lang="en-GB" sz="5400" dirty="0" err="1">
                <a:solidFill>
                  <a:schemeClr val="bg1"/>
                </a:solidFill>
              </a:rPr>
              <a:t>ml</a:t>
            </a:r>
            <a:r>
              <a:rPr kumimoji="0" lang="en-GB" sz="540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n</a:t>
            </a:r>
            <a:r>
              <a:rPr kumimoji="0" lang="en-GB" sz="54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Sosa"/>
              </a:rPr>
              <a:t> €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286331"/>
              </p:ext>
            </p:extLst>
          </p:nvPr>
        </p:nvGraphicFramePr>
        <p:xfrm>
          <a:off x="2746962" y="6189785"/>
          <a:ext cx="18890074" cy="6891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340562" y="4086289"/>
            <a:ext cx="20842718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lvl="2" indent="-571500" algn="l" rtl="0" latinLnBrk="1" hangingPunct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3800" dirty="0">
                <a:solidFill>
                  <a:schemeClr val="tx2">
                    <a:lumMod val="50000"/>
                  </a:schemeClr>
                </a:solidFill>
              </a:rPr>
              <a:t>Weighed average interest risk margin 0.</a:t>
            </a:r>
            <a:r>
              <a:rPr lang="et-EE" sz="3800" dirty="0">
                <a:solidFill>
                  <a:schemeClr val="tx2">
                    <a:lumMod val="50000"/>
                  </a:schemeClr>
                </a:solidFill>
              </a:rPr>
              <a:t>79</a:t>
            </a:r>
            <a:r>
              <a:rPr lang="en-GB" sz="3800" dirty="0">
                <a:solidFill>
                  <a:schemeClr val="tx2">
                    <a:lumMod val="50000"/>
                  </a:schemeClr>
                </a:solidFill>
              </a:rPr>
              <a:t>%</a:t>
            </a:r>
            <a:endParaRPr lang="et-EE" sz="3800" dirty="0">
              <a:solidFill>
                <a:schemeClr val="tx2">
                  <a:lumMod val="50000"/>
                </a:schemeClr>
              </a:solidFill>
            </a:endParaRPr>
          </a:p>
          <a:p>
            <a:pPr marL="571500" lvl="2" indent="-571500" algn="l" rtl="0" latinLnBrk="1" hangingPunct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3800" dirty="0">
                <a:solidFill>
                  <a:schemeClr val="tx2">
                    <a:lumMod val="50000"/>
                  </a:schemeClr>
                </a:solidFill>
              </a:rPr>
              <a:t>All loans with floating interest rate</a:t>
            </a:r>
          </a:p>
          <a:p>
            <a:pPr marL="571500" lvl="2" indent="-571500" algn="l" rtl="0" latinLnBrk="1" hangingPunct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3800" dirty="0">
                <a:solidFill>
                  <a:schemeClr val="tx2">
                    <a:lumMod val="50000"/>
                  </a:schemeClr>
                </a:solidFill>
              </a:rPr>
              <a:t>47% fixed with interest rate swaps</a:t>
            </a:r>
            <a:r>
              <a:rPr kumimoji="0" lang="en-GB" sz="380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sym typeface="Sosa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966973679"/>
      </p:ext>
    </p:extLst>
  </p:cSld>
  <p:clrMapOvr>
    <a:masterClrMapping/>
  </p:clrMapOvr>
  <p:transition spd="slow"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67279-A184-4D8A-8588-AB046CA6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70" y="353867"/>
            <a:ext cx="21945600" cy="2145507"/>
          </a:xfrm>
        </p:spPr>
        <p:txBody>
          <a:bodyPr/>
          <a:lstStyle/>
          <a:p>
            <a:r>
              <a:rPr lang="et-EE" dirty="0" err="1"/>
              <a:t>Business</a:t>
            </a:r>
            <a:r>
              <a:rPr lang="et-EE" dirty="0"/>
              <a:t> </a:t>
            </a:r>
            <a:r>
              <a:rPr lang="et-EE" dirty="0" err="1"/>
              <a:t>focus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8F9C9-AD10-49F9-AE01-C24748AEE392}"/>
              </a:ext>
            </a:extLst>
          </p:cNvPr>
          <p:cNvSpPr txBox="1"/>
          <p:nvPr/>
        </p:nvSpPr>
        <p:spPr>
          <a:xfrm>
            <a:off x="1128394" y="8726212"/>
            <a:ext cx="8150077" cy="37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9600" dirty="0" err="1">
                <a:solidFill>
                  <a:schemeClr val="accent3"/>
                </a:solidFill>
                <a:latin typeface="Radiant Beauty" panose="00000500000000000000" pitchFamily="2" charset="0"/>
              </a:rPr>
              <a:t>Employees</a:t>
            </a:r>
            <a:endParaRPr lang="et-EE" sz="9600" dirty="0">
              <a:solidFill>
                <a:schemeClr val="accent3"/>
              </a:solidFill>
              <a:latin typeface="Radiant Beauty" panose="00000500000000000000" pitchFamily="2" charset="0"/>
            </a:endParaRPr>
          </a:p>
          <a:p>
            <a:pPr lvl="0" algn="just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Employee engagement and satisfaction</a:t>
            </a:r>
          </a:p>
          <a:p>
            <a:pPr lvl="0" algn="just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Health &amp; Safety</a:t>
            </a:r>
          </a:p>
          <a:p>
            <a:pPr lvl="0" algn="just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Succession planning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3E828-61A6-4CA8-ABF2-5EB066EA3C26}"/>
              </a:ext>
            </a:extLst>
          </p:cNvPr>
          <p:cNvSpPr txBox="1"/>
          <p:nvPr/>
        </p:nvSpPr>
        <p:spPr>
          <a:xfrm>
            <a:off x="883920" y="2499374"/>
            <a:ext cx="10286999" cy="37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9600" dirty="0" err="1">
                <a:solidFill>
                  <a:schemeClr val="accent3"/>
                </a:solidFill>
                <a:latin typeface="Radiant Beauty" panose="00000500000000000000" pitchFamily="2" charset="0"/>
              </a:rPr>
              <a:t>Customers</a:t>
            </a:r>
            <a:r>
              <a:rPr lang="et-EE" sz="9600" dirty="0">
                <a:solidFill>
                  <a:schemeClr val="accent3"/>
                </a:solidFill>
                <a:latin typeface="Radiant Beauty" panose="00000500000000000000" pitchFamily="2" charset="0"/>
              </a:rPr>
              <a:t> and </a:t>
            </a:r>
            <a:r>
              <a:rPr lang="et-EE" sz="9600" dirty="0" err="1">
                <a:solidFill>
                  <a:schemeClr val="accent3"/>
                </a:solidFill>
                <a:latin typeface="Radiant Beauty" panose="00000500000000000000" pitchFamily="2" charset="0"/>
              </a:rPr>
              <a:t>Society</a:t>
            </a:r>
            <a:endParaRPr lang="et-EE" sz="10700" dirty="0">
              <a:solidFill>
                <a:schemeClr val="accent3"/>
              </a:solidFill>
              <a:latin typeface="Radiant Beauty" panose="00000500000000000000" pitchFamily="2" charset="0"/>
            </a:endParaRPr>
          </a:p>
          <a:p>
            <a:pPr lvl="0" algn="just" defTabSz="457200" hangingPunct="1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Customer awareness and </a:t>
            </a:r>
            <a:r>
              <a:rPr lang="en-GB" sz="3200" dirty="0">
                <a:solidFill>
                  <a:schemeClr val="bg1"/>
                </a:solidFill>
                <a:latin typeface="DIN Pro"/>
                <a:sym typeface="Source Sans Pro"/>
              </a:rPr>
              <a:t>satisfaction</a:t>
            </a:r>
            <a:endParaRPr lang="en-GB" sz="3600" dirty="0">
              <a:solidFill>
                <a:schemeClr val="bg1"/>
              </a:solidFill>
              <a:latin typeface="DIN Pro"/>
              <a:sym typeface="Source Sans Pro"/>
            </a:endParaRPr>
          </a:p>
          <a:p>
            <a:pPr lvl="0" algn="just" defTabSz="457200" hangingPunct="1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Community</a:t>
            </a:r>
          </a:p>
          <a:p>
            <a:pPr lvl="0" algn="just" defTabSz="457200" hangingPunct="1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Environment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6EA13-BCF0-423D-BF32-6904F329D945}"/>
              </a:ext>
            </a:extLst>
          </p:cNvPr>
          <p:cNvSpPr txBox="1"/>
          <p:nvPr/>
        </p:nvSpPr>
        <p:spPr>
          <a:xfrm>
            <a:off x="14950440" y="2499374"/>
            <a:ext cx="854964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9600" dirty="0" err="1">
                <a:solidFill>
                  <a:schemeClr val="accent3"/>
                </a:solidFill>
                <a:latin typeface="Radiant Beauty" panose="00000500000000000000" pitchFamily="2" charset="0"/>
              </a:rPr>
              <a:t>Finance</a:t>
            </a:r>
            <a:r>
              <a:rPr lang="et-EE" sz="9600" dirty="0">
                <a:solidFill>
                  <a:schemeClr val="accent3"/>
                </a:solidFill>
                <a:latin typeface="Radiant Beauty" panose="00000500000000000000" pitchFamily="2" charset="0"/>
              </a:rPr>
              <a:t> and </a:t>
            </a:r>
            <a:r>
              <a:rPr lang="et-EE" sz="9600" dirty="0" err="1">
                <a:solidFill>
                  <a:schemeClr val="accent3"/>
                </a:solidFill>
                <a:latin typeface="Radiant Beauty" panose="00000500000000000000" pitchFamily="2" charset="0"/>
              </a:rPr>
              <a:t>Business</a:t>
            </a:r>
            <a:r>
              <a:rPr lang="et-EE" sz="9600" dirty="0">
                <a:solidFill>
                  <a:schemeClr val="accent3"/>
                </a:solidFill>
                <a:latin typeface="Radiant Beauty" panose="00000500000000000000" pitchFamily="2" charset="0"/>
              </a:rPr>
              <a:t> </a:t>
            </a:r>
            <a:r>
              <a:rPr lang="et-EE" sz="9600" dirty="0" err="1">
                <a:solidFill>
                  <a:schemeClr val="accent3"/>
                </a:solidFill>
                <a:latin typeface="Radiant Beauty" panose="00000500000000000000" pitchFamily="2" charset="0"/>
              </a:rPr>
              <a:t>Impact</a:t>
            </a:r>
            <a:r>
              <a:rPr lang="en-GB" sz="9600" dirty="0">
                <a:solidFill>
                  <a:schemeClr val="accent3"/>
                </a:solidFill>
                <a:latin typeface="Radiant Beauty" panose="00000500000000000000" pitchFamily="2" charset="0"/>
              </a:rPr>
              <a:t> </a:t>
            </a:r>
            <a:endParaRPr lang="et-EE" sz="9600" dirty="0">
              <a:solidFill>
                <a:schemeClr val="accent3"/>
              </a:solidFill>
              <a:latin typeface="Radiant Beauty" panose="00000500000000000000" pitchFamily="2" charset="0"/>
            </a:endParaRPr>
          </a:p>
          <a:p>
            <a:pPr lvl="0" algn="r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Maintaining the profitability and efficiencies</a:t>
            </a:r>
          </a:p>
          <a:p>
            <a:pPr lvl="0" algn="r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Maintaining healthy dividends</a:t>
            </a:r>
          </a:p>
          <a:p>
            <a:pPr lvl="0" algn="r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Tariff disputes and contractual matters</a:t>
            </a:r>
          </a:p>
          <a:p>
            <a:pPr lvl="0" algn="r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Additional possible revenue streams</a:t>
            </a:r>
          </a:p>
          <a:p>
            <a:pPr lvl="0" algn="r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Financing of the company, CAPEX and working capital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220093-5666-4B4A-9C0F-F92F753F9B8D}"/>
              </a:ext>
            </a:extLst>
          </p:cNvPr>
          <p:cNvSpPr txBox="1"/>
          <p:nvPr/>
        </p:nvSpPr>
        <p:spPr>
          <a:xfrm>
            <a:off x="13418820" y="8726212"/>
            <a:ext cx="101041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9600" dirty="0" err="1">
                <a:solidFill>
                  <a:schemeClr val="accent3"/>
                </a:solidFill>
                <a:latin typeface="Radiant Beauty" panose="00000500000000000000" pitchFamily="2" charset="0"/>
              </a:rPr>
              <a:t>Operations</a:t>
            </a:r>
            <a:r>
              <a:rPr lang="fi-FI" sz="9600" dirty="0">
                <a:solidFill>
                  <a:schemeClr val="accent3"/>
                </a:solidFill>
                <a:latin typeface="Radiant Beauty" panose="00000500000000000000" pitchFamily="2" charset="0"/>
              </a:rPr>
              <a:t> </a:t>
            </a:r>
            <a:endParaRPr lang="et-EE" sz="9600" dirty="0">
              <a:solidFill>
                <a:schemeClr val="accent3"/>
              </a:solidFill>
              <a:latin typeface="Radiant Beauty" panose="00000500000000000000" pitchFamily="2" charset="0"/>
            </a:endParaRPr>
          </a:p>
          <a:p>
            <a:pPr lvl="0" algn="r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High quality water and wastewater services</a:t>
            </a:r>
            <a:endParaRPr lang="et-EE" sz="3600" dirty="0">
              <a:solidFill>
                <a:schemeClr val="bg1"/>
              </a:solidFill>
              <a:latin typeface="DIN Pro"/>
              <a:sym typeface="Source Sans Pro"/>
            </a:endParaRPr>
          </a:p>
          <a:p>
            <a:pPr lvl="0" algn="r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Meeting all 97 levels of services</a:t>
            </a:r>
          </a:p>
          <a:p>
            <a:pPr lvl="0" algn="r" defTabSz="457200">
              <a:spcBef>
                <a:spcPts val="1200"/>
              </a:spcBef>
              <a:defRPr sz="1800">
                <a:solidFill>
                  <a:srgbClr val="000000"/>
                </a:solidFill>
              </a:defRPr>
            </a:pPr>
            <a:r>
              <a:rPr lang="en-GB" sz="3600" dirty="0">
                <a:solidFill>
                  <a:schemeClr val="bg1"/>
                </a:solidFill>
                <a:latin typeface="DIN Pro"/>
                <a:sym typeface="Source Sans Pro"/>
              </a:rPr>
              <a:t>Investing into assets based on asset maintenance plan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B75B3B-5205-48CA-8703-0D7AC7E45E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4" t="14000" r="10222" b="49860"/>
          <a:stretch/>
        </p:blipFill>
        <p:spPr>
          <a:xfrm>
            <a:off x="6913244" y="2470418"/>
            <a:ext cx="9185910" cy="9530433"/>
          </a:xfrm>
          <a:prstGeom prst="rect">
            <a:avLst/>
          </a:prstGeom>
        </p:spPr>
      </p:pic>
      <p:sp>
        <p:nvSpPr>
          <p:cNvPr id="14" name="Shape 428">
            <a:extLst>
              <a:ext uri="{FF2B5EF4-FFF2-40B4-BE49-F238E27FC236}">
                <a16:creationId xmlns:a16="http://schemas.microsoft.com/office/drawing/2014/main" id="{B7A2359E-E20A-4A70-8CC9-127D0B429762}"/>
              </a:ext>
            </a:extLst>
          </p:cNvPr>
          <p:cNvSpPr/>
          <p:nvPr/>
        </p:nvSpPr>
        <p:spPr>
          <a:xfrm>
            <a:off x="9464041" y="6527126"/>
            <a:ext cx="4213479" cy="1445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000">
                <a:solidFill>
                  <a:srgbClr val="53585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chemeClr val="bg1"/>
                </a:solidFill>
                <a:latin typeface="+mn-lt"/>
              </a:rPr>
              <a:t>Continuous improvement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26AD4-EF45-4384-ADE3-83A7F1A450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1612800" y="12577834"/>
            <a:ext cx="66300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31</a:t>
            </a:fld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3073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V_pi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11"/>
            <a:ext cx="24384000" cy="16256000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15501258" y="9272564"/>
            <a:ext cx="8248731" cy="21142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13200">
                <a:solidFill>
                  <a:srgbClr val="92D050"/>
                </a:solidFill>
                <a:latin typeface="Radiant Beauty Regular"/>
                <a:ea typeface="Radiant Beauty Regular"/>
                <a:cs typeface="Radiant Beauty Regular"/>
                <a:sym typeface="Radiant Beauty Regular"/>
              </a:defRPr>
            </a:pPr>
            <a:r>
              <a:rPr lang="et-EE" sz="25000" dirty="0" err="1">
                <a:solidFill>
                  <a:schemeClr val="bg1"/>
                </a:solidFill>
              </a:rPr>
              <a:t>Thank</a:t>
            </a:r>
            <a:r>
              <a:rPr lang="et-EE" sz="25000" dirty="0">
                <a:solidFill>
                  <a:schemeClr val="bg1"/>
                </a:solidFill>
              </a:rPr>
              <a:t> </a:t>
            </a:r>
            <a:r>
              <a:rPr lang="et-EE" sz="25000" dirty="0" err="1">
                <a:solidFill>
                  <a:schemeClr val="bg1"/>
                </a:solidFill>
              </a:rPr>
              <a:t>you</a:t>
            </a:r>
            <a:r>
              <a:rPr lang="et-EE" sz="25000" dirty="0">
                <a:solidFill>
                  <a:schemeClr val="bg1"/>
                </a:solidFill>
              </a:rPr>
              <a:t>!</a:t>
            </a:r>
            <a:endParaRPr sz="25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6C455-A5CD-4EDB-9AA1-A49ACB84E8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t-EE" smtClean="0"/>
              <a:t>32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796351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AJALUGU JA TEGEV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2208">
              <a:defRPr sz="8584">
                <a:latin typeface="DIN"/>
                <a:ea typeface="DIN"/>
                <a:cs typeface="DIN"/>
                <a:sym typeface="DIN"/>
              </a:defRPr>
            </a:lvl1pPr>
          </a:lstStyle>
          <a:p>
            <a:r>
              <a:rPr lang="et-EE" dirty="0"/>
              <a:t>Company </a:t>
            </a:r>
            <a:r>
              <a:rPr lang="et-EE" dirty="0" err="1"/>
              <a:t>History</a:t>
            </a:r>
            <a:r>
              <a:rPr lang="et-EE" dirty="0"/>
              <a:t> and </a:t>
            </a:r>
            <a:r>
              <a:rPr lang="et-EE" dirty="0" err="1"/>
              <a:t>Improvements</a:t>
            </a:r>
            <a:r>
              <a:rPr lang="en-GB" dirty="0"/>
              <a:t>	</a:t>
            </a:r>
            <a:endParaRPr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6382156-3ABC-4A6C-9A78-0A1E9DE46F7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1" b="1593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0A45-A12E-4E81-BC21-4180AA790E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082775" y="12374628"/>
            <a:ext cx="454610" cy="738662"/>
          </a:xfrm>
        </p:spPr>
        <p:txBody>
          <a:bodyPr/>
          <a:lstStyle/>
          <a:p>
            <a:fld id="{86CB4B4D-7CA3-9044-876B-883B54F8677D}" type="slidenum">
              <a:rPr lang="et-EE" b="1" smtClean="0">
                <a:solidFill>
                  <a:schemeClr val="bg1"/>
                </a:solidFill>
              </a:rPr>
              <a:t>4</a:t>
            </a:fld>
            <a:endParaRPr lang="et-E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ontent Placeholder 2"/>
          <p:cNvSpPr txBox="1"/>
          <p:nvPr/>
        </p:nvSpPr>
        <p:spPr>
          <a:xfrm>
            <a:off x="6912678" y="4197198"/>
            <a:ext cx="3723238" cy="30963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91439" rIns="91439" bIns="91439">
            <a:normAutofit fontScale="62500" lnSpcReduction="20000"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13200">
                <a:solidFill>
                  <a:srgbClr val="3DA6B1"/>
                </a:solidFill>
                <a:latin typeface="Radiant Beauty Regular"/>
                <a:ea typeface="Radiant Beauty Regular"/>
                <a:cs typeface="Radiant Beauty Regular"/>
                <a:sym typeface="Radiant Beauty Regular"/>
              </a:defRPr>
            </a:pPr>
            <a:r>
              <a:rPr sz="36400" dirty="0">
                <a:solidFill>
                  <a:schemeClr val="accent3"/>
                </a:solidFill>
                <a:latin typeface="Radiant Beauty Regular"/>
              </a:rPr>
              <a:t>90</a:t>
            </a:r>
            <a:r>
              <a:rPr sz="12200" dirty="0">
                <a:solidFill>
                  <a:schemeClr val="accent4"/>
                </a:solidFill>
                <a:latin typeface="Radiant Beauty Regular"/>
              </a:rPr>
              <a:t> </a:t>
            </a:r>
          </a:p>
        </p:txBody>
      </p:sp>
      <p:sp>
        <p:nvSpPr>
          <p:cNvPr id="351" name="Content Placeholder 2"/>
          <p:cNvSpPr txBox="1"/>
          <p:nvPr/>
        </p:nvSpPr>
        <p:spPr>
          <a:xfrm>
            <a:off x="18223594" y="2940473"/>
            <a:ext cx="5712503" cy="51366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91439" rIns="91439" bIns="91439">
            <a:normAutofit/>
          </a:bodyPr>
          <a:lstStyle/>
          <a:p>
            <a:pPr defTabSz="859536">
              <a:lnSpc>
                <a:spcPct val="90000"/>
              </a:lnSpc>
              <a:spcBef>
                <a:spcPts val="900"/>
              </a:spcBef>
              <a:defRPr sz="12408">
                <a:solidFill>
                  <a:srgbClr val="3DA6B1"/>
                </a:solidFill>
                <a:latin typeface="Radiant Beauty Regular"/>
                <a:ea typeface="Radiant Beauty Regular"/>
                <a:cs typeface="Radiant Beauty Regular"/>
                <a:sym typeface="Radiant Beauty Regular"/>
              </a:defRPr>
            </a:pPr>
            <a:r>
              <a:rPr sz="14900" dirty="0">
                <a:solidFill>
                  <a:schemeClr val="accent3"/>
                </a:solidFill>
              </a:rPr>
              <a:t>19</a:t>
            </a:r>
            <a:r>
              <a:rPr lang="et-EE" sz="14900" dirty="0">
                <a:solidFill>
                  <a:schemeClr val="accent3"/>
                </a:solidFill>
              </a:rPr>
              <a:t>7</a:t>
            </a:r>
            <a:r>
              <a:rPr sz="14900" dirty="0">
                <a:solidFill>
                  <a:schemeClr val="accent3"/>
                </a:solidFill>
              </a:rPr>
              <a:t>9</a:t>
            </a:r>
            <a:endParaRPr sz="2444" dirty="0">
              <a:solidFill>
                <a:schemeClr val="accent3"/>
              </a:solidFill>
            </a:endParaRP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4512">
                <a:solidFill>
                  <a:srgbClr val="000000"/>
                </a:solidFill>
                <a:latin typeface="DIN Pro"/>
                <a:ea typeface="DIN Pro"/>
                <a:cs typeface="DIN Pro"/>
                <a:sym typeface="DIN Pro"/>
              </a:defRPr>
            </a:pPr>
            <a:r>
              <a:rPr lang="et-EE" dirty="0">
                <a:solidFill>
                  <a:schemeClr val="bg1"/>
                </a:solidFill>
              </a:rPr>
              <a:t>Paljassaare </a:t>
            </a:r>
            <a:r>
              <a:rPr lang="et-EE" dirty="0" err="1">
                <a:solidFill>
                  <a:schemeClr val="bg1"/>
                </a:solidFill>
              </a:rPr>
              <a:t>wastewater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treatment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plant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was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opened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2" name="Content Placeholder 2"/>
          <p:cNvSpPr txBox="1"/>
          <p:nvPr/>
        </p:nvSpPr>
        <p:spPr>
          <a:xfrm>
            <a:off x="1295284" y="8267872"/>
            <a:ext cx="5244784" cy="55931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91439" rIns="91439" bIns="91439">
            <a:normAutofit/>
          </a:bodyPr>
          <a:lstStyle/>
          <a:p>
            <a:pPr defTabSz="813816">
              <a:lnSpc>
                <a:spcPct val="90000"/>
              </a:lnSpc>
              <a:spcBef>
                <a:spcPts val="800"/>
              </a:spcBef>
              <a:defRPr sz="9434">
                <a:solidFill>
                  <a:srgbClr val="3DA6B1"/>
                </a:solidFill>
                <a:latin typeface="Radiant Beauty Regular"/>
                <a:ea typeface="Radiant Beauty Regular"/>
                <a:cs typeface="Radiant Beauty Regular"/>
                <a:sym typeface="Radiant Beauty Regular"/>
              </a:defRPr>
            </a:pPr>
            <a:r>
              <a:rPr sz="14600" dirty="0">
                <a:solidFill>
                  <a:schemeClr val="accent3"/>
                </a:solidFill>
              </a:rPr>
              <a:t>1997</a:t>
            </a:r>
            <a:r>
              <a:rPr dirty="0">
                <a:solidFill>
                  <a:schemeClr val="accent3"/>
                </a:solidFill>
              </a:rPr>
              <a:t> </a:t>
            </a:r>
          </a:p>
          <a:p>
            <a:pPr defTabSz="813816">
              <a:lnSpc>
                <a:spcPct val="90000"/>
              </a:lnSpc>
              <a:spcBef>
                <a:spcPts val="800"/>
              </a:spcBef>
              <a:defRPr sz="4272">
                <a:solidFill>
                  <a:srgbClr val="000000"/>
                </a:solidFill>
                <a:latin typeface="DIN Pro"/>
                <a:ea typeface="DIN Pro"/>
                <a:cs typeface="DIN Pro"/>
                <a:sym typeface="DIN Pro"/>
              </a:defRPr>
            </a:pPr>
            <a:r>
              <a:rPr dirty="0">
                <a:solidFill>
                  <a:schemeClr val="bg1"/>
                </a:solidFill>
              </a:rPr>
              <a:t>AS </a:t>
            </a:r>
            <a:r>
              <a:rPr dirty="0" err="1">
                <a:solidFill>
                  <a:schemeClr val="bg1"/>
                </a:solidFill>
              </a:rPr>
              <a:t>Tallinna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Vesi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was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registered</a:t>
            </a:r>
            <a:r>
              <a:rPr lang="et-EE" dirty="0">
                <a:solidFill>
                  <a:schemeClr val="bg1"/>
                </a:solidFill>
              </a:rPr>
              <a:t>. </a:t>
            </a:r>
            <a:r>
              <a:rPr lang="et-EE" dirty="0" err="1">
                <a:solidFill>
                  <a:schemeClr val="bg1"/>
                </a:solidFill>
              </a:rPr>
              <a:t>Single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shareholder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was</a:t>
            </a:r>
            <a:r>
              <a:rPr lang="et-EE" dirty="0">
                <a:solidFill>
                  <a:schemeClr val="bg1"/>
                </a:solidFill>
              </a:rPr>
              <a:t> City of Tallinn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3" name="Content Placeholder 2"/>
          <p:cNvSpPr txBox="1"/>
          <p:nvPr/>
        </p:nvSpPr>
        <p:spPr>
          <a:xfrm>
            <a:off x="6609322" y="7970623"/>
            <a:ext cx="5283352" cy="49183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91439" rIns="91439" bIns="91439">
            <a:normAutofit/>
          </a:bodyPr>
          <a:lstStyle/>
          <a:p>
            <a:pPr defTabSz="841247">
              <a:lnSpc>
                <a:spcPct val="90000"/>
              </a:lnSpc>
              <a:spcBef>
                <a:spcPts val="900"/>
              </a:spcBef>
              <a:defRPr sz="12144">
                <a:solidFill>
                  <a:srgbClr val="3DA6B1"/>
                </a:solidFill>
                <a:latin typeface="Radiant Beauty Regular"/>
                <a:ea typeface="Radiant Beauty Regular"/>
                <a:cs typeface="Radiant Beauty Regular"/>
                <a:sym typeface="Radiant Beauty Regular"/>
              </a:defRPr>
            </a:pPr>
            <a:r>
              <a:rPr sz="14600" dirty="0">
                <a:solidFill>
                  <a:schemeClr val="accent3"/>
                </a:solidFill>
              </a:rPr>
              <a:t>2001</a:t>
            </a:r>
            <a:endParaRPr dirty="0">
              <a:solidFill>
                <a:schemeClr val="accent3"/>
              </a:solidFill>
            </a:endParaRPr>
          </a:p>
          <a:p>
            <a:pPr defTabSz="841247">
              <a:lnSpc>
                <a:spcPct val="90000"/>
              </a:lnSpc>
              <a:spcBef>
                <a:spcPts val="900"/>
              </a:spcBef>
              <a:defRPr sz="4416">
                <a:solidFill>
                  <a:srgbClr val="000000"/>
                </a:solidFill>
                <a:latin typeface="DIN Pro"/>
                <a:ea typeface="DIN Pro"/>
                <a:cs typeface="DIN Pro"/>
                <a:sym typeface="DIN Pro"/>
              </a:defRPr>
            </a:pPr>
            <a:r>
              <a:rPr lang="et-EE" dirty="0" err="1">
                <a:solidFill>
                  <a:schemeClr val="bg1"/>
                </a:solidFill>
              </a:rPr>
              <a:t>majority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shares</a:t>
            </a:r>
            <a:r>
              <a:rPr lang="et-EE" dirty="0">
                <a:solidFill>
                  <a:schemeClr val="bg1"/>
                </a:solidFill>
              </a:rPr>
              <a:t> of Tallinna Vesi </a:t>
            </a:r>
            <a:r>
              <a:rPr lang="et-EE" dirty="0" err="1">
                <a:solidFill>
                  <a:schemeClr val="bg1"/>
                </a:solidFill>
              </a:rPr>
              <a:t>were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sold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to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United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Utilities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4" name="Content Placeholder 2"/>
          <p:cNvSpPr txBox="1"/>
          <p:nvPr/>
        </p:nvSpPr>
        <p:spPr>
          <a:xfrm>
            <a:off x="12685099" y="7970623"/>
            <a:ext cx="5437783" cy="49183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91439" rIns="91439" bIns="91439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13200">
                <a:solidFill>
                  <a:srgbClr val="3DA6B1"/>
                </a:solidFill>
                <a:latin typeface="Radiant Beauty Regular"/>
                <a:ea typeface="Radiant Beauty Regular"/>
                <a:cs typeface="Radiant Beauty Regular"/>
                <a:sym typeface="Radiant Beauty Regular"/>
              </a:defRPr>
            </a:pPr>
            <a:r>
              <a:rPr dirty="0">
                <a:solidFill>
                  <a:schemeClr val="accent3"/>
                </a:solidFill>
              </a:rPr>
              <a:t>2005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 sz="4400">
                <a:solidFill>
                  <a:srgbClr val="000000"/>
                </a:solidFill>
                <a:latin typeface="DIN Pro"/>
                <a:ea typeface="DIN Pro"/>
                <a:cs typeface="DIN Pro"/>
                <a:sym typeface="DIN Pro"/>
              </a:defRPr>
            </a:pPr>
            <a:r>
              <a:rPr lang="et-EE" dirty="0" err="1">
                <a:solidFill>
                  <a:schemeClr val="bg1"/>
                </a:solidFill>
              </a:rPr>
              <a:t>Shares</a:t>
            </a:r>
            <a:r>
              <a:rPr lang="et-EE" dirty="0">
                <a:solidFill>
                  <a:schemeClr val="bg1"/>
                </a:solidFill>
              </a:rPr>
              <a:t> of Tallinna Vesi </a:t>
            </a:r>
            <a:r>
              <a:rPr lang="et-EE" dirty="0" err="1">
                <a:solidFill>
                  <a:schemeClr val="bg1"/>
                </a:solidFill>
              </a:rPr>
              <a:t>were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listed</a:t>
            </a:r>
            <a:r>
              <a:rPr lang="et-EE" dirty="0">
                <a:solidFill>
                  <a:schemeClr val="bg1"/>
                </a:solidFill>
              </a:rPr>
              <a:t> on </a:t>
            </a:r>
            <a:r>
              <a:rPr lang="et-EE" dirty="0" err="1">
                <a:solidFill>
                  <a:schemeClr val="bg1"/>
                </a:solidFill>
              </a:rPr>
              <a:t>the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main</a:t>
            </a:r>
            <a:r>
              <a:rPr lang="et-EE" dirty="0">
                <a:solidFill>
                  <a:schemeClr val="bg1"/>
                </a:solidFill>
              </a:rPr>
              <a:t> list of Tallinn </a:t>
            </a:r>
            <a:r>
              <a:rPr lang="et-EE" dirty="0" err="1">
                <a:solidFill>
                  <a:schemeClr val="bg1"/>
                </a:solidFill>
              </a:rPr>
              <a:t>Stock</a:t>
            </a:r>
            <a:r>
              <a:rPr lang="et-EE" dirty="0">
                <a:solidFill>
                  <a:schemeClr val="bg1"/>
                </a:solidFill>
              </a:rPr>
              <a:t> Exchange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5" name="Content Placeholder 2"/>
          <p:cNvSpPr txBox="1"/>
          <p:nvPr/>
        </p:nvSpPr>
        <p:spPr>
          <a:xfrm>
            <a:off x="18457454" y="7970623"/>
            <a:ext cx="5244786" cy="49183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91439" rIns="91439" bIns="91439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13200">
                <a:solidFill>
                  <a:srgbClr val="3DA6B1"/>
                </a:solidFill>
                <a:latin typeface="Radiant Beauty Regular"/>
                <a:ea typeface="Radiant Beauty Regular"/>
                <a:cs typeface="Radiant Beauty Regular"/>
                <a:sym typeface="Radiant Beauty Regular"/>
              </a:defRPr>
            </a:pPr>
            <a:r>
              <a:rPr dirty="0">
                <a:solidFill>
                  <a:schemeClr val="accent3"/>
                </a:solidFill>
              </a:rPr>
              <a:t>2010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 sz="4400">
                <a:solidFill>
                  <a:srgbClr val="000000"/>
                </a:solidFill>
                <a:latin typeface="DIN Pro"/>
                <a:ea typeface="DIN Pro"/>
                <a:cs typeface="DIN Pro"/>
                <a:sym typeface="DIN Pro"/>
              </a:defRPr>
            </a:pPr>
            <a:r>
              <a:rPr lang="et-EE" dirty="0" err="1">
                <a:solidFill>
                  <a:schemeClr val="bg1"/>
                </a:solidFill>
              </a:rPr>
              <a:t>Subsidiary</a:t>
            </a:r>
            <a:r>
              <a:rPr lang="et-EE" dirty="0">
                <a:solidFill>
                  <a:schemeClr val="bg1"/>
                </a:solidFill>
              </a:rPr>
              <a:t> OÜ Watercom </a:t>
            </a:r>
            <a:r>
              <a:rPr lang="et-EE" dirty="0" err="1">
                <a:solidFill>
                  <a:schemeClr val="bg1"/>
                </a:solidFill>
              </a:rPr>
              <a:t>was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established</a:t>
            </a:r>
            <a:r>
              <a:rPr lang="et-EE" dirty="0">
                <a:solidFill>
                  <a:schemeClr val="bg1"/>
                </a:solidFill>
              </a:rPr>
              <a:t>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56" name="Shape 239"/>
          <p:cNvSpPr txBox="1"/>
          <p:nvPr/>
        </p:nvSpPr>
        <p:spPr>
          <a:xfrm>
            <a:off x="808184" y="1565544"/>
            <a:ext cx="12517979" cy="1341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8000" spc="-319">
                <a:solidFill>
                  <a:srgbClr val="FFFFFF"/>
                </a:solidFill>
                <a:latin typeface="DIN"/>
                <a:ea typeface="DIN"/>
                <a:cs typeface="DIN"/>
                <a:sym typeface="DIN"/>
              </a:defRPr>
            </a:lvl1pPr>
          </a:lstStyle>
          <a:p>
            <a:r>
              <a:rPr lang="et-EE" sz="11500" dirty="0" err="1">
                <a:latin typeface="DIN Pro"/>
              </a:rPr>
              <a:t>Important</a:t>
            </a:r>
            <a:r>
              <a:rPr lang="et-EE" sz="11500" dirty="0">
                <a:latin typeface="DIN Pro"/>
              </a:rPr>
              <a:t> </a:t>
            </a:r>
            <a:r>
              <a:rPr lang="et-EE" sz="11500" dirty="0" err="1">
                <a:latin typeface="DIN Pro"/>
              </a:rPr>
              <a:t>milestones</a:t>
            </a:r>
            <a:r>
              <a:rPr lang="et-EE" sz="11500" dirty="0">
                <a:latin typeface="DIN Pro"/>
              </a:rPr>
              <a:t> </a:t>
            </a:r>
            <a:endParaRPr sz="11500" dirty="0">
              <a:latin typeface="DIN Pro"/>
            </a:endParaRPr>
          </a:p>
        </p:txBody>
      </p:sp>
      <p:sp>
        <p:nvSpPr>
          <p:cNvPr id="357" name="Content Placeholder 2"/>
          <p:cNvSpPr txBox="1"/>
          <p:nvPr/>
        </p:nvSpPr>
        <p:spPr>
          <a:xfrm>
            <a:off x="1061427" y="3397673"/>
            <a:ext cx="4632162" cy="51366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91439" rIns="91439" bIns="91439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13200">
                <a:solidFill>
                  <a:srgbClr val="3DA6B1"/>
                </a:solidFill>
                <a:latin typeface="Radiant Beauty Regular"/>
                <a:ea typeface="Radiant Beauty Regular"/>
                <a:cs typeface="Radiant Beauty Regular"/>
                <a:sym typeface="Radiant Beauty Regular"/>
              </a:defRPr>
            </a:pPr>
            <a:r>
              <a:rPr dirty="0">
                <a:solidFill>
                  <a:schemeClr val="accent3"/>
                </a:solidFill>
              </a:rPr>
              <a:t>14</a:t>
            </a:r>
            <a:r>
              <a:rPr lang="et-EE" dirty="0" err="1">
                <a:solidFill>
                  <a:schemeClr val="accent3"/>
                </a:solidFill>
              </a:rPr>
              <a:t>th</a:t>
            </a:r>
            <a:r>
              <a:rPr lang="et-EE" dirty="0">
                <a:solidFill>
                  <a:schemeClr val="accent3"/>
                </a:solidFill>
              </a:rPr>
              <a:t> </a:t>
            </a:r>
            <a:r>
              <a:rPr lang="et-EE" dirty="0" err="1">
                <a:solidFill>
                  <a:schemeClr val="accent3"/>
                </a:solidFill>
              </a:rPr>
              <a:t>century</a:t>
            </a:r>
            <a:r>
              <a:rPr dirty="0">
                <a:solidFill>
                  <a:schemeClr val="accent3"/>
                </a:solidFill>
              </a:rPr>
              <a:t> 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defRPr>
                <a:solidFill>
                  <a:srgbClr val="000000"/>
                </a:solidFill>
                <a:latin typeface="DIN Pro"/>
                <a:ea typeface="DIN Pro"/>
                <a:cs typeface="DIN Pro"/>
                <a:sym typeface="DIN Pro"/>
              </a:defRPr>
            </a:pPr>
            <a:r>
              <a:rPr lang="et-EE" dirty="0">
                <a:solidFill>
                  <a:schemeClr val="bg1"/>
                </a:solidFill>
              </a:rPr>
              <a:t>Tallinn </a:t>
            </a:r>
            <a:r>
              <a:rPr lang="et-EE" dirty="0" err="1">
                <a:solidFill>
                  <a:schemeClr val="bg1"/>
                </a:solidFill>
              </a:rPr>
              <a:t>started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using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water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from</a:t>
            </a:r>
            <a:r>
              <a:rPr lang="et-EE" dirty="0">
                <a:solidFill>
                  <a:schemeClr val="bg1"/>
                </a:solidFill>
              </a:rPr>
              <a:t> lake Ülemiste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3DDC89-24C2-4CC7-B283-27C343F58524}"/>
              </a:ext>
            </a:extLst>
          </p:cNvPr>
          <p:cNvSpPr/>
          <p:nvPr/>
        </p:nvSpPr>
        <p:spPr>
          <a:xfrm>
            <a:off x="9708850" y="3934243"/>
            <a:ext cx="7496308" cy="2645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77823">
              <a:lnSpc>
                <a:spcPct val="90000"/>
              </a:lnSpc>
              <a:spcBef>
                <a:spcPts val="900"/>
              </a:spcBef>
              <a:defRPr sz="4608">
                <a:solidFill>
                  <a:srgbClr val="000000"/>
                </a:solidFill>
                <a:latin typeface="DIN Pro"/>
                <a:ea typeface="DIN Pro"/>
                <a:cs typeface="DIN Pro"/>
                <a:sym typeface="DIN Pro"/>
              </a:defRPr>
            </a:pPr>
            <a:r>
              <a:rPr lang="et-EE" dirty="0">
                <a:solidFill>
                  <a:schemeClr val="bg1"/>
                </a:solidFill>
              </a:rPr>
              <a:t>Last </a:t>
            </a:r>
            <a:r>
              <a:rPr lang="et-EE" dirty="0" err="1">
                <a:solidFill>
                  <a:schemeClr val="bg1"/>
                </a:solidFill>
              </a:rPr>
              <a:t>year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our</a:t>
            </a:r>
            <a:r>
              <a:rPr lang="et-EE" dirty="0">
                <a:solidFill>
                  <a:schemeClr val="bg1"/>
                </a:solidFill>
              </a:rPr>
              <a:t> Ülemiste </a:t>
            </a:r>
            <a:r>
              <a:rPr lang="et-EE" dirty="0" err="1">
                <a:solidFill>
                  <a:schemeClr val="bg1"/>
                </a:solidFill>
              </a:rPr>
              <a:t>water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treatment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plant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turned</a:t>
            </a:r>
            <a:r>
              <a:rPr lang="et-EE" dirty="0">
                <a:solidFill>
                  <a:schemeClr val="bg1"/>
                </a:solidFill>
              </a:rPr>
              <a:t> 90. In 1927, Tallinna Filterveevärk </a:t>
            </a:r>
            <a:r>
              <a:rPr lang="et-EE" dirty="0" err="1">
                <a:solidFill>
                  <a:schemeClr val="bg1"/>
                </a:solidFill>
              </a:rPr>
              <a:t>was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established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6A046-3CB4-4297-9536-B6782F814D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357873" y="12413706"/>
            <a:ext cx="45461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5</a:t>
            </a:fld>
            <a:endParaRPr lang="et-E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10D95A1-2BCE-43F5-8CFA-CE5C53ECB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590553"/>
              </p:ext>
            </p:extLst>
          </p:nvPr>
        </p:nvGraphicFramePr>
        <p:xfrm>
          <a:off x="-659166" y="5257794"/>
          <a:ext cx="11051339" cy="7499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hape 239"/>
          <p:cNvSpPr txBox="1"/>
          <p:nvPr/>
        </p:nvSpPr>
        <p:spPr>
          <a:xfrm>
            <a:off x="1136485" y="959197"/>
            <a:ext cx="14586429" cy="10505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8000" spc="-319">
                <a:solidFill>
                  <a:srgbClr val="FFFFFF"/>
                </a:solidFill>
                <a:latin typeface="DIN"/>
                <a:ea typeface="DIN"/>
                <a:cs typeface="DIN"/>
                <a:sym typeface="DIN"/>
              </a:defRPr>
            </a:lvl1pPr>
          </a:lstStyle>
          <a:p>
            <a:r>
              <a:rPr lang="et-EE" sz="8800" dirty="0" err="1">
                <a:latin typeface="DIN Pro"/>
              </a:rPr>
              <a:t>Customers</a:t>
            </a:r>
            <a:r>
              <a:rPr lang="et-EE" sz="8800" dirty="0">
                <a:latin typeface="DIN Pro"/>
              </a:rPr>
              <a:t> and </a:t>
            </a:r>
            <a:r>
              <a:rPr lang="et-EE" sz="8800" dirty="0" err="1">
                <a:latin typeface="DIN Pro"/>
              </a:rPr>
              <a:t>Operating</a:t>
            </a:r>
            <a:r>
              <a:rPr lang="et-EE" sz="8800" dirty="0">
                <a:latin typeface="DIN Pro"/>
              </a:rPr>
              <a:t> </a:t>
            </a:r>
            <a:r>
              <a:rPr lang="et-EE" sz="8800" dirty="0" err="1">
                <a:latin typeface="DIN Pro"/>
              </a:rPr>
              <a:t>Area</a:t>
            </a:r>
            <a:endParaRPr dirty="0">
              <a:latin typeface="DIN Pro"/>
            </a:endParaRPr>
          </a:p>
        </p:txBody>
      </p:sp>
      <p:sp>
        <p:nvSpPr>
          <p:cNvPr id="14" name="Shape 89"/>
          <p:cNvSpPr/>
          <p:nvPr/>
        </p:nvSpPr>
        <p:spPr>
          <a:xfrm>
            <a:off x="2533344" y="6757392"/>
            <a:ext cx="4666318" cy="4499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algn="l" defTabSz="457200">
              <a:spcBef>
                <a:spcPts val="1200"/>
              </a:spcBef>
              <a:defRPr sz="2400" spc="-48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5" name="Shape 90"/>
          <p:cNvSpPr/>
          <p:nvPr/>
        </p:nvSpPr>
        <p:spPr>
          <a:xfrm>
            <a:off x="3112209" y="9464288"/>
            <a:ext cx="3508588" cy="14377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 algn="ctr" defTabSz="457200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lang="et-EE" sz="4400" dirty="0">
                <a:solidFill>
                  <a:schemeClr val="accent6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Of </a:t>
            </a:r>
            <a:r>
              <a:rPr lang="et-EE" sz="4400" dirty="0" err="1">
                <a:solidFill>
                  <a:schemeClr val="accent6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Estonia´s</a:t>
            </a:r>
            <a:r>
              <a:rPr lang="et-EE" sz="4400" dirty="0">
                <a:solidFill>
                  <a:schemeClr val="accent6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 </a:t>
            </a:r>
            <a:r>
              <a:rPr lang="et-EE" sz="4400" dirty="0" err="1">
                <a:solidFill>
                  <a:schemeClr val="accent6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population</a:t>
            </a:r>
            <a:endParaRPr sz="4400" spc="0" dirty="0">
              <a:solidFill>
                <a:schemeClr val="accent6"/>
              </a:solidFill>
              <a:latin typeface="DIN Pro"/>
              <a:ea typeface="Source Sans Pro Semibold"/>
              <a:cs typeface="DIN Pro"/>
              <a:sym typeface="Source Sans Pro Semibold"/>
            </a:endParaRPr>
          </a:p>
        </p:txBody>
      </p:sp>
      <p:sp>
        <p:nvSpPr>
          <p:cNvPr id="16" name="Shape 91"/>
          <p:cNvSpPr/>
          <p:nvPr/>
        </p:nvSpPr>
        <p:spPr>
          <a:xfrm>
            <a:off x="4295478" y="3746022"/>
            <a:ext cx="5309905" cy="2136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723" y="0"/>
                </a:lnTo>
                <a:lnTo>
                  <a:pt x="21600" y="0"/>
                </a:lnTo>
              </a:path>
            </a:pathLst>
          </a:cu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 lvl="0" defTabSz="825500">
              <a:defRPr sz="1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/>
              </a:defRPr>
            </a:pPr>
            <a:endParaRPr dirty="0">
              <a:solidFill>
                <a:schemeClr val="accent5"/>
              </a:solidFill>
            </a:endParaRPr>
          </a:p>
        </p:txBody>
      </p:sp>
      <p:sp>
        <p:nvSpPr>
          <p:cNvPr id="20" name="Shape 96"/>
          <p:cNvSpPr/>
          <p:nvPr/>
        </p:nvSpPr>
        <p:spPr>
          <a:xfrm>
            <a:off x="8371632" y="5580103"/>
            <a:ext cx="6549020" cy="3137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sz="9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4</a:t>
            </a:r>
            <a:r>
              <a:rPr lang="et-EE" sz="9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6</a:t>
            </a:r>
            <a:r>
              <a:rPr sz="9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0</a:t>
            </a:r>
            <a:r>
              <a:rPr lang="et-EE" sz="9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 </a:t>
            </a:r>
            <a:r>
              <a:rPr sz="9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000</a:t>
            </a:r>
            <a:endParaRPr lang="et-EE" sz="9600" spc="0" dirty="0">
              <a:solidFill>
                <a:schemeClr val="accent5"/>
              </a:solidFill>
              <a:latin typeface="DIN Pro"/>
              <a:ea typeface="Source Sans Pro Semibold"/>
              <a:cs typeface="DIN Pro"/>
              <a:sym typeface="Source Sans Pro Semibold"/>
            </a:endParaRPr>
          </a:p>
          <a:p>
            <a:pPr lvl="0" defTabSz="457200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lang="et-EE" sz="660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end </a:t>
            </a:r>
            <a:r>
              <a:rPr lang="et-EE" sz="6600" dirty="0" err="1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users</a:t>
            </a:r>
            <a:r>
              <a:rPr sz="6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 </a:t>
            </a:r>
          </a:p>
        </p:txBody>
      </p:sp>
      <p:sp>
        <p:nvSpPr>
          <p:cNvPr id="21" name="Shape 97"/>
          <p:cNvSpPr/>
          <p:nvPr/>
        </p:nvSpPr>
        <p:spPr>
          <a:xfrm>
            <a:off x="8944460" y="7833842"/>
            <a:ext cx="4197799" cy="10707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sz="9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2</a:t>
            </a:r>
            <a:r>
              <a:rPr lang="en-GB" sz="9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3</a:t>
            </a:r>
            <a:r>
              <a:rPr sz="9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 </a:t>
            </a:r>
            <a:r>
              <a:rPr lang="en-GB" sz="9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6</a:t>
            </a:r>
            <a:r>
              <a:rPr sz="9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00</a:t>
            </a:r>
            <a:endParaRPr lang="et-EE" sz="9600" spc="0" dirty="0">
              <a:solidFill>
                <a:schemeClr val="accent5"/>
              </a:solidFill>
              <a:latin typeface="DIN Pro"/>
              <a:ea typeface="Source Sans Pro Semibold"/>
              <a:cs typeface="DIN Pro"/>
              <a:sym typeface="Source Sans Pro Semibold"/>
            </a:endParaRPr>
          </a:p>
          <a:p>
            <a:pPr lvl="0" defTabSz="457200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lang="et-EE" sz="6600" dirty="0" err="1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customers</a:t>
            </a:r>
            <a:r>
              <a:rPr sz="6600" spc="0" dirty="0">
                <a:solidFill>
                  <a:schemeClr val="accent5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 </a:t>
            </a:r>
          </a:p>
          <a:p>
            <a:pPr lvl="0" defTabSz="457200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endParaRPr sz="2000" spc="0" dirty="0">
              <a:solidFill>
                <a:schemeClr val="accent2"/>
              </a:solidFill>
              <a:latin typeface="DIN Pro"/>
              <a:ea typeface="Source Sans Pro Semibold"/>
              <a:cs typeface="DIN Pro"/>
              <a:sym typeface="Source Sans Pro Semibold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289" y="2906866"/>
            <a:ext cx="1933660" cy="1994086"/>
          </a:xfrm>
          <a:prstGeom prst="rect">
            <a:avLst/>
          </a:prstGeom>
        </p:spPr>
      </p:pic>
      <p:sp>
        <p:nvSpPr>
          <p:cNvPr id="33" name="Shape 90"/>
          <p:cNvSpPr/>
          <p:nvPr/>
        </p:nvSpPr>
        <p:spPr>
          <a:xfrm>
            <a:off x="4060869" y="8129105"/>
            <a:ext cx="1611268" cy="8796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 algn="ctr" defTabSz="457200">
              <a:lnSpc>
                <a:spcPct val="70000"/>
              </a:lnSpc>
              <a:defRPr sz="1800">
                <a:solidFill>
                  <a:srgbClr val="000000"/>
                </a:solidFill>
              </a:defRPr>
            </a:pPr>
            <a:r>
              <a:rPr lang="et-EE" sz="8000" b="1" spc="0" dirty="0">
                <a:solidFill>
                  <a:schemeClr val="accent2"/>
                </a:solidFill>
                <a:latin typeface="DIN Pro"/>
                <a:ea typeface="Source Sans Pro Semibold"/>
                <a:cs typeface="DIN Pro"/>
                <a:sym typeface="Source Sans Pro Semibold"/>
              </a:rPr>
              <a:t>1/3</a:t>
            </a:r>
            <a:endParaRPr sz="8000" b="1" spc="0" dirty="0">
              <a:solidFill>
                <a:schemeClr val="accent2"/>
              </a:solidFill>
              <a:latin typeface="DIN Pro"/>
              <a:ea typeface="Source Sans Pro Semibold"/>
              <a:cs typeface="DIN Pro"/>
              <a:sym typeface="Source Sans Pro Semibold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E99443-3415-4413-B70B-33DC0875B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1537" y="5732100"/>
            <a:ext cx="10330006" cy="63449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90867-810B-4FC5-8D86-D9E557848A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298298" y="12711669"/>
            <a:ext cx="45461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accent2"/>
                </a:solidFill>
              </a:rPr>
              <a:t>6</a:t>
            </a:fld>
            <a:endParaRPr lang="et-E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7966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9"/>
          <p:cNvSpPr txBox="1"/>
          <p:nvPr/>
        </p:nvSpPr>
        <p:spPr>
          <a:xfrm>
            <a:off x="852706" y="2081473"/>
            <a:ext cx="17568527" cy="12032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8000" spc="-319">
                <a:solidFill>
                  <a:srgbClr val="FFFFFF"/>
                </a:solidFill>
                <a:latin typeface="DIN"/>
                <a:ea typeface="DIN"/>
                <a:cs typeface="DIN"/>
                <a:sym typeface="DIN"/>
              </a:defRPr>
            </a:lvl1pPr>
          </a:lstStyle>
          <a:p>
            <a:r>
              <a:rPr lang="en-GB" sz="9600">
                <a:latin typeface="DIN Pro"/>
              </a:rPr>
              <a:t>Responsible for the whole value chain</a:t>
            </a:r>
          </a:p>
        </p:txBody>
      </p:sp>
      <p:pic>
        <p:nvPicPr>
          <p:cNvPr id="16" name="Graphic 15" descr="Water">
            <a:extLst>
              <a:ext uri="{FF2B5EF4-FFF2-40B4-BE49-F238E27FC236}">
                <a16:creationId xmlns:a16="http://schemas.microsoft.com/office/drawing/2014/main" id="{F735B6A7-2079-4DA1-953A-CCB1C553A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01369" y="4066270"/>
            <a:ext cx="5653950" cy="5653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B2C3CD-EE9B-4141-99C7-0D7DF9738A74}"/>
              </a:ext>
            </a:extLst>
          </p:cNvPr>
          <p:cNvSpPr txBox="1"/>
          <p:nvPr/>
        </p:nvSpPr>
        <p:spPr>
          <a:xfrm>
            <a:off x="10050511" y="9346939"/>
            <a:ext cx="3645535" cy="172354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Water distribution</a:t>
            </a:r>
          </a:p>
        </p:txBody>
      </p:sp>
      <p:pic>
        <p:nvPicPr>
          <p:cNvPr id="18" name="Graphic 17" descr="Water">
            <a:extLst>
              <a:ext uri="{FF2B5EF4-FFF2-40B4-BE49-F238E27FC236}">
                <a16:creationId xmlns:a16="http://schemas.microsoft.com/office/drawing/2014/main" id="{F27EA04F-DBB9-42FA-B9EA-90F6ACF24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32993" y="3984427"/>
            <a:ext cx="5653950" cy="56539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12F968-8423-4205-B675-F84243553270}"/>
              </a:ext>
            </a:extLst>
          </p:cNvPr>
          <p:cNvSpPr txBox="1"/>
          <p:nvPr/>
        </p:nvSpPr>
        <p:spPr>
          <a:xfrm>
            <a:off x="14306441" y="9346937"/>
            <a:ext cx="3645535" cy="172354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Sewage collection</a:t>
            </a:r>
          </a:p>
        </p:txBody>
      </p:sp>
      <p:pic>
        <p:nvPicPr>
          <p:cNvPr id="20" name="Graphic 19" descr="Water">
            <a:extLst>
              <a:ext uri="{FF2B5EF4-FFF2-40B4-BE49-F238E27FC236}">
                <a16:creationId xmlns:a16="http://schemas.microsoft.com/office/drawing/2014/main" id="{15721C9E-96F3-4E1B-A283-0AB2D9AF2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564617" y="3963635"/>
            <a:ext cx="5653950" cy="5653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9C9CFF6-0A1A-4C54-B8B5-972B2DECB766}"/>
              </a:ext>
            </a:extLst>
          </p:cNvPr>
          <p:cNvSpPr txBox="1"/>
          <p:nvPr/>
        </p:nvSpPr>
        <p:spPr>
          <a:xfrm>
            <a:off x="18511031" y="9399230"/>
            <a:ext cx="3645535" cy="172354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Wastewater treatment</a:t>
            </a:r>
          </a:p>
        </p:txBody>
      </p:sp>
      <p:pic>
        <p:nvPicPr>
          <p:cNvPr id="22" name="Graphic 21" descr="Water">
            <a:extLst>
              <a:ext uri="{FF2B5EF4-FFF2-40B4-BE49-F238E27FC236}">
                <a16:creationId xmlns:a16="http://schemas.microsoft.com/office/drawing/2014/main" id="{DE85E8F6-2894-4F4D-A1DE-20E57FC088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686" y="4048648"/>
            <a:ext cx="5653950" cy="56539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971502-31D2-4C8E-A1FC-3B4B92A417B2}"/>
              </a:ext>
            </a:extLst>
          </p:cNvPr>
          <p:cNvSpPr txBox="1"/>
          <p:nvPr/>
        </p:nvSpPr>
        <p:spPr>
          <a:xfrm>
            <a:off x="2139896" y="9401658"/>
            <a:ext cx="4888489" cy="98488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l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Catchment</a:t>
            </a:r>
          </a:p>
        </p:txBody>
      </p:sp>
      <p:pic>
        <p:nvPicPr>
          <p:cNvPr id="24" name="Graphic 23" descr="Water">
            <a:extLst>
              <a:ext uri="{FF2B5EF4-FFF2-40B4-BE49-F238E27FC236}">
                <a16:creationId xmlns:a16="http://schemas.microsoft.com/office/drawing/2014/main" id="{36580C37-5381-41B6-A70E-2C3C4202B9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55616" y="4031025"/>
            <a:ext cx="5653950" cy="56539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6100BB-BBCF-4654-BBC6-4B0F80E5A899}"/>
              </a:ext>
            </a:extLst>
          </p:cNvPr>
          <p:cNvSpPr txBox="1"/>
          <p:nvPr/>
        </p:nvSpPr>
        <p:spPr>
          <a:xfrm>
            <a:off x="5881140" y="9346938"/>
            <a:ext cx="3357238" cy="172354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Water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04147E-943C-4DDF-ABC5-6327CC2B06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186967" y="12711669"/>
            <a:ext cx="454610" cy="738662"/>
          </a:xfrm>
        </p:spPr>
        <p:txBody>
          <a:bodyPr/>
          <a:lstStyle/>
          <a:p>
            <a:fld id="{86CB4B4D-7CA3-9044-876B-883B54F8677D}" type="slidenum">
              <a:rPr lang="et-EE" smtClean="0">
                <a:solidFill>
                  <a:schemeClr val="bg1"/>
                </a:solidFill>
              </a:rPr>
              <a:t>7</a:t>
            </a:fld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568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327744-DEF7-4CFC-B48C-9312407B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8" b="2608"/>
          <a:stretch/>
        </p:blipFill>
        <p:spPr>
          <a:xfrm>
            <a:off x="0" y="-1"/>
            <a:ext cx="24384001" cy="13716001"/>
          </a:xfrm>
          <a:prstGeom prst="rect">
            <a:avLst/>
          </a:prstGeom>
        </p:spPr>
      </p:pic>
      <p:pic>
        <p:nvPicPr>
          <p:cNvPr id="7" name="Graphic 6" descr="Water">
            <a:extLst>
              <a:ext uri="{FF2B5EF4-FFF2-40B4-BE49-F238E27FC236}">
                <a16:creationId xmlns:a16="http://schemas.microsoft.com/office/drawing/2014/main" id="{D5FF86AC-B67C-4D28-AD66-F64A530E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342691" y="-261260"/>
            <a:ext cx="4210354" cy="4210354"/>
          </a:xfrm>
          <a:prstGeom prst="rect">
            <a:avLst/>
          </a:prstGeom>
        </p:spPr>
      </p:pic>
      <p:pic>
        <p:nvPicPr>
          <p:cNvPr id="8" name="Graphic 7" descr="Water">
            <a:extLst>
              <a:ext uri="{FF2B5EF4-FFF2-40B4-BE49-F238E27FC236}">
                <a16:creationId xmlns:a16="http://schemas.microsoft.com/office/drawing/2014/main" id="{EE42CD6D-9FA2-42DC-AC36-DE20EA6D65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996056" y="6474579"/>
            <a:ext cx="4441371" cy="4441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D81BF-71AF-478C-B913-F3554307A674}"/>
              </a:ext>
            </a:extLst>
          </p:cNvPr>
          <p:cNvSpPr txBox="1"/>
          <p:nvPr/>
        </p:nvSpPr>
        <p:spPr>
          <a:xfrm>
            <a:off x="13299930" y="7780783"/>
            <a:ext cx="1874756" cy="110799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ÜLEMISTE WTP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1A0512-C8EA-423C-BA23-A478B69BD177}"/>
              </a:ext>
            </a:extLst>
          </p:cNvPr>
          <p:cNvSpPr txBox="1"/>
          <p:nvPr/>
        </p:nvSpPr>
        <p:spPr>
          <a:xfrm>
            <a:off x="9231087" y="922783"/>
            <a:ext cx="2394856" cy="110799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ctr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PALJASSAARE WWTP</a:t>
            </a: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Rounded Rectangle 35">
            <a:extLst>
              <a:ext uri="{FF2B5EF4-FFF2-40B4-BE49-F238E27FC236}">
                <a16:creationId xmlns:a16="http://schemas.microsoft.com/office/drawing/2014/main" id="{9C75C7AF-5002-4FD6-A922-F1713EC66444}"/>
              </a:ext>
            </a:extLst>
          </p:cNvPr>
          <p:cNvSpPr/>
          <p:nvPr/>
        </p:nvSpPr>
        <p:spPr>
          <a:xfrm>
            <a:off x="15751245" y="7122990"/>
            <a:ext cx="7510381" cy="2659790"/>
          </a:xfrm>
          <a:prstGeom prst="roundRect">
            <a:avLst/>
          </a:prstGeom>
          <a:solidFill>
            <a:schemeClr val="bg1"/>
          </a:solidFill>
          <a:ln w="88900" cap="flat">
            <a:solidFill>
              <a:schemeClr val="accent2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40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Sosa"/>
            </a:endParaRPr>
          </a:p>
        </p:txBody>
      </p:sp>
      <p:sp>
        <p:nvSpPr>
          <p:cNvPr id="18" name="Rounded Rectangle 35">
            <a:extLst>
              <a:ext uri="{FF2B5EF4-FFF2-40B4-BE49-F238E27FC236}">
                <a16:creationId xmlns:a16="http://schemas.microsoft.com/office/drawing/2014/main" id="{8D26F6F1-4F34-4B84-806C-D44A3D4CFFD9}"/>
              </a:ext>
            </a:extLst>
          </p:cNvPr>
          <p:cNvSpPr/>
          <p:nvPr/>
        </p:nvSpPr>
        <p:spPr>
          <a:xfrm>
            <a:off x="11996055" y="514022"/>
            <a:ext cx="7510381" cy="2659790"/>
          </a:xfrm>
          <a:prstGeom prst="roundRect">
            <a:avLst/>
          </a:prstGeom>
          <a:solidFill>
            <a:schemeClr val="bg1"/>
          </a:solidFill>
          <a:ln w="88900" cap="flat">
            <a:solidFill>
              <a:schemeClr val="accent4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40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sym typeface="Sos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E5580A-6C28-48F0-B6C2-A90E4A390115}"/>
              </a:ext>
            </a:extLst>
          </p:cNvPr>
          <p:cNvSpPr txBox="1"/>
          <p:nvPr/>
        </p:nvSpPr>
        <p:spPr>
          <a:xfrm>
            <a:off x="12354902" y="1148176"/>
            <a:ext cx="6792686" cy="209287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defTabSz="584200" latinLnBrk="1"/>
            <a:r>
              <a:rPr lang="en-GB" sz="4000" dirty="0">
                <a:solidFill>
                  <a:schemeClr val="accent2"/>
                </a:solidFill>
                <a:sym typeface="Sosa"/>
              </a:rPr>
              <a:t>Capacity 360 ML/day</a:t>
            </a:r>
            <a:endParaRPr lang="et-EE" sz="4000" dirty="0">
              <a:solidFill>
                <a:schemeClr val="accent2"/>
              </a:solidFill>
              <a:sym typeface="Sosa"/>
            </a:endParaRPr>
          </a:p>
          <a:p>
            <a:pPr defTabSz="584200" latinLnBrk="1"/>
            <a:r>
              <a:rPr lang="en-GB" sz="4000" dirty="0">
                <a:solidFill>
                  <a:schemeClr val="accent2"/>
                </a:solidFill>
              </a:rPr>
              <a:t>Current treatment 150 ML/day</a:t>
            </a:r>
            <a:endParaRPr lang="en-GB" sz="4000" dirty="0">
              <a:solidFill>
                <a:schemeClr val="accent2"/>
              </a:solidFill>
              <a:sym typeface="Sosa"/>
            </a:endParaRPr>
          </a:p>
          <a:p>
            <a:pPr marL="0" marR="0" indent="0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F44EBA-53C6-473C-9D36-25DDEEC83720}"/>
              </a:ext>
            </a:extLst>
          </p:cNvPr>
          <p:cNvSpPr txBox="1"/>
          <p:nvPr/>
        </p:nvSpPr>
        <p:spPr>
          <a:xfrm>
            <a:off x="16110092" y="7648825"/>
            <a:ext cx="6792686" cy="209287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defTabSz="584200" latinLnBrk="1"/>
            <a:r>
              <a:rPr lang="en-GB" sz="4000" dirty="0">
                <a:solidFill>
                  <a:schemeClr val="accent2"/>
                </a:solidFill>
              </a:rPr>
              <a:t>Capacity 120 ML/day</a:t>
            </a:r>
          </a:p>
          <a:p>
            <a:pPr defTabSz="584200" latinLnBrk="1"/>
            <a:r>
              <a:rPr lang="en-GB" sz="4000" dirty="0">
                <a:solidFill>
                  <a:schemeClr val="accent2"/>
                </a:solidFill>
                <a:sym typeface="Sosa"/>
              </a:rPr>
              <a:t>Current production 60 ML/day</a:t>
            </a:r>
          </a:p>
          <a:p>
            <a:pPr marL="0" marR="0" indent="0" defTabSz="1219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3CAF6B-B4C5-4082-BB18-450E36C9EA8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5384884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47806" y="-5105398"/>
            <a:ext cx="22819458" cy="15212973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Content Placeholder 2"/>
          <p:cNvSpPr txBox="1"/>
          <p:nvPr/>
        </p:nvSpPr>
        <p:spPr>
          <a:xfrm>
            <a:off x="41781409" y="10600266"/>
            <a:ext cx="21616993" cy="886265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839" tIns="243839" rIns="243839" bIns="243839">
            <a:normAutofit/>
          </a:bodyPr>
          <a:lstStyle>
            <a:lvl1pPr defTabSz="2316479">
              <a:lnSpc>
                <a:spcPct val="81000"/>
              </a:lnSpc>
              <a:spcBef>
                <a:spcPts val="2500"/>
              </a:spcBef>
              <a:defRPr sz="11780">
                <a:solidFill>
                  <a:srgbClr val="1F4E7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OÜ Watercom pakub torustike ehituse, asfalteerimise ja teiste vee- ja kanalisatsiooniteenuse osutamisega seotud teenuseid.</a:t>
            </a:r>
            <a:endParaRPr sz="57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09652D-DF48-4962-BF6D-6FA97C1313B7}"/>
              </a:ext>
            </a:extLst>
          </p:cNvPr>
          <p:cNvGrpSpPr/>
          <p:nvPr/>
        </p:nvGrpSpPr>
        <p:grpSpPr>
          <a:xfrm>
            <a:off x="-1" y="-849086"/>
            <a:ext cx="24418732" cy="15485098"/>
            <a:chOff x="-1" y="-849086"/>
            <a:chExt cx="24418732" cy="15485098"/>
          </a:xfrm>
        </p:grpSpPr>
        <p:pic>
          <p:nvPicPr>
            <p:cNvPr id="364" name="Content Placeholder 4" descr="Content Placeholder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285185" y="-849086"/>
              <a:ext cx="12115799" cy="8077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6" name="Picture 10" descr="Picture 10"/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t="1273" b="18330"/>
            <a:stretch/>
          </p:blipFill>
          <p:spPr>
            <a:xfrm>
              <a:off x="0" y="-849086"/>
              <a:ext cx="12466873" cy="751719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7" name="Picture 6" descr="Picture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466873" y="6668103"/>
              <a:ext cx="11951858" cy="796790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046F34-F671-4810-A054-C212D64D9F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" b="6452"/>
            <a:stretch/>
          </p:blipFill>
          <p:spPr>
            <a:xfrm>
              <a:off x="-1" y="6668104"/>
              <a:ext cx="12466873" cy="7967908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8606C-8D5D-4C14-A4D7-D8B0F0A010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t-EE" smtClean="0"/>
              <a:t>9</a:t>
            </a:fld>
            <a:endParaRPr lang="et-EE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V_presentatsioon_uus_16_9-1_uusim">
  <a:themeElements>
    <a:clrScheme name="TV_presentatsioon_uus_16_9-1_uusim">
      <a:dk1>
        <a:srgbClr val="3C3C3B"/>
      </a:dk1>
      <a:lt1>
        <a:srgbClr val="F2F2F2"/>
      </a:lt1>
      <a:dk2>
        <a:srgbClr val="A7A7A7"/>
      </a:dk2>
      <a:lt2>
        <a:srgbClr val="535353"/>
      </a:lt2>
      <a:accent1>
        <a:srgbClr val="009CDF"/>
      </a:accent1>
      <a:accent2>
        <a:srgbClr val="1C5A7D"/>
      </a:accent2>
      <a:accent3>
        <a:srgbClr val="C4D600"/>
      </a:accent3>
      <a:accent4>
        <a:srgbClr val="FF8671"/>
      </a:accent4>
      <a:accent5>
        <a:srgbClr val="00AFAA"/>
      </a:accent5>
      <a:accent6>
        <a:srgbClr val="6D6E71"/>
      </a:accent6>
      <a:hlink>
        <a:srgbClr val="0000FF"/>
      </a:hlink>
      <a:folHlink>
        <a:srgbClr val="FF00FF"/>
      </a:folHlink>
    </a:clrScheme>
    <a:fontScheme name="TV_presentatsioon_uus_16_9-1_uusim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V_presentatsioon_uus_16_9-1_uusi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2F2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3C3C3B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3C3C3B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V_presentatsioon_uus_16_9-1_uusim">
  <a:themeElements>
    <a:clrScheme name="TV_presentatsioon_uus_16_9-1_uusim">
      <a:dk1>
        <a:srgbClr val="3C3C3B"/>
      </a:dk1>
      <a:lt1>
        <a:srgbClr val="01013C"/>
      </a:lt1>
      <a:dk2>
        <a:srgbClr val="A7A7A7"/>
      </a:dk2>
      <a:lt2>
        <a:srgbClr val="535353"/>
      </a:lt2>
      <a:accent1>
        <a:srgbClr val="009CDF"/>
      </a:accent1>
      <a:accent2>
        <a:srgbClr val="1C5A7D"/>
      </a:accent2>
      <a:accent3>
        <a:srgbClr val="C4D600"/>
      </a:accent3>
      <a:accent4>
        <a:srgbClr val="FF8671"/>
      </a:accent4>
      <a:accent5>
        <a:srgbClr val="00AFAA"/>
      </a:accent5>
      <a:accent6>
        <a:srgbClr val="6D6E71"/>
      </a:accent6>
      <a:hlink>
        <a:srgbClr val="0000FF"/>
      </a:hlink>
      <a:folHlink>
        <a:srgbClr val="FF00FF"/>
      </a:folHlink>
    </a:clrScheme>
    <a:fontScheme name="TV_presentatsioon_uus_16_9-1_uusim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V_presentatsioon_uus_16_9-1_uusi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2F2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3C3C3B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1219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3C3C3B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26476</TotalTime>
  <Words>1502</Words>
  <Application>Microsoft Office PowerPoint</Application>
  <PresentationFormat>Custom</PresentationFormat>
  <Paragraphs>388</Paragraphs>
  <Slides>32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DIN</vt:lpstr>
      <vt:lpstr>DIN Pro</vt:lpstr>
      <vt:lpstr>Helvetica</vt:lpstr>
      <vt:lpstr>Radiant Beauty</vt:lpstr>
      <vt:lpstr>Radiant Beauty Regular</vt:lpstr>
      <vt:lpstr>Sosa</vt:lpstr>
      <vt:lpstr>Source Sans Pro Semibold</vt:lpstr>
      <vt:lpstr>TV_presentatsioon_uus_16_9-1_uusim</vt:lpstr>
      <vt:lpstr>We create better life</vt:lpstr>
      <vt:lpstr>AS Tallinna Vesi The Largest Water Utility in Estonia  April 2019</vt:lpstr>
      <vt:lpstr>Speakers</vt:lpstr>
      <vt:lpstr>Company History and Improvements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Privatisation and IPO </vt:lpstr>
      <vt:lpstr>Shareholders of Tallinna Vesi</vt:lpstr>
      <vt:lpstr>PowerPoint Presentation</vt:lpstr>
      <vt:lpstr>PowerPoint Presentation</vt:lpstr>
      <vt:lpstr>PowerPoint Presentation</vt:lpstr>
      <vt:lpstr>PowerPoint Presentation</vt:lpstr>
      <vt:lpstr>PRIVATISATION CONTRACT DISPUTE</vt:lpstr>
      <vt:lpstr>Background of privatisation agreement </vt:lpstr>
      <vt:lpstr>Long term visibility by tariff in PA </vt:lpstr>
      <vt:lpstr>Changes in the regulation from 2010</vt:lpstr>
      <vt:lpstr>CA tariff methodology</vt:lpstr>
      <vt:lpstr>Highlights of the tariff dispute local</vt:lpstr>
      <vt:lpstr>Highlights of the tariff dispute ICSID</vt:lpstr>
      <vt:lpstr>SOLID FINANCIAL PERFORMANCE</vt:lpstr>
      <vt:lpstr>Financial strengths</vt:lpstr>
      <vt:lpstr>Revenues, operating and net profit</vt:lpstr>
      <vt:lpstr>Profit margins</vt:lpstr>
      <vt:lpstr>Profits converted to cash flow</vt:lpstr>
      <vt:lpstr>High quality asset base</vt:lpstr>
      <vt:lpstr>Strong balance sheet</vt:lpstr>
      <vt:lpstr>Debt structure</vt:lpstr>
      <vt:lpstr>Business focus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Eliis Vennik</dc:creator>
  <cp:lastModifiedBy>Riina Käi</cp:lastModifiedBy>
  <cp:revision>320</cp:revision>
  <dcterms:modified xsi:type="dcterms:W3CDTF">2019-04-10T14:40:54Z</dcterms:modified>
</cp:coreProperties>
</file>